
<file path=[Content_Types].xml><?xml version="1.0" encoding="utf-8"?>
<Types xmlns="http://schemas.openxmlformats.org/package/2006/content-types">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1030" r:id="rId2"/>
    <p:sldId id="1085" r:id="rId3"/>
    <p:sldId id="1086" r:id="rId4"/>
    <p:sldId id="1118" r:id="rId5"/>
    <p:sldId id="1122" r:id="rId6"/>
    <p:sldId id="1088" r:id="rId7"/>
    <p:sldId id="1091" r:id="rId8"/>
    <p:sldId id="1103" r:id="rId9"/>
    <p:sldId id="1120" r:id="rId10"/>
    <p:sldId id="1094" r:id="rId11"/>
    <p:sldId id="1096" r:id="rId12"/>
    <p:sldId id="1098" r:id="rId13"/>
    <p:sldId id="1097" r:id="rId14"/>
    <p:sldId id="1093" r:id="rId15"/>
    <p:sldId id="1078" r:id="rId16"/>
    <p:sldId id="1099" r:id="rId17"/>
    <p:sldId id="1101" r:id="rId18"/>
    <p:sldId id="1115" r:id="rId19"/>
    <p:sldId id="1123" r:id="rId20"/>
    <p:sldId id="1125" r:id="rId21"/>
    <p:sldId id="1126" r:id="rId22"/>
    <p:sldId id="1124" r:id="rId23"/>
  </p:sldIdLst>
  <p:sldSz cx="9144000" cy="6858000" type="screen4x3"/>
  <p:notesSz cx="7315200" cy="9601200"/>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00"/>
    <a:srgbClr val="808080"/>
    <a:srgbClr val="262626"/>
    <a:srgbClr val="7E2F8E"/>
    <a:srgbClr val="D95319"/>
    <a:srgbClr val="DFDFDF"/>
    <a:srgbClr val="EDB120"/>
    <a:srgbClr val="1E81C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63102" autoAdjust="0"/>
  </p:normalViewPr>
  <p:slideViewPr>
    <p:cSldViewPr snapToGrid="0">
      <p:cViewPr>
        <p:scale>
          <a:sx n="125" d="100"/>
          <a:sy n="125" d="100"/>
        </p:scale>
        <p:origin x="60" y="-109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59" d="100"/>
          <a:sy n="59" d="100"/>
        </p:scale>
        <p:origin x="3142"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D3218-6044-4CC3-B92B-794CA864656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86855E68-3F40-4CB3-8494-E6FFFC410EE8}">
      <dgm:prSet phldrT="[Text]"/>
      <dgm:spPr/>
      <dgm:t>
        <a:bodyPr/>
        <a:lstStyle/>
        <a:p>
          <a:r>
            <a:rPr lang="en-GB" dirty="0"/>
            <a:t>Axial velocity</a:t>
          </a:r>
        </a:p>
        <a:p>
          <a:r>
            <a:rPr lang="en-GB" dirty="0"/>
            <a:t>Blade speed</a:t>
          </a:r>
        </a:p>
      </dgm:t>
    </dgm:pt>
    <dgm:pt modelId="{252F0377-395A-4136-8AFA-83E2CDB37FDE}" type="parTrans" cxnId="{A6EC8126-5F4E-4122-A433-32AF037CA3B8}">
      <dgm:prSet/>
      <dgm:spPr/>
      <dgm:t>
        <a:bodyPr/>
        <a:lstStyle/>
        <a:p>
          <a:endParaRPr lang="en-GB"/>
        </a:p>
      </dgm:t>
    </dgm:pt>
    <dgm:pt modelId="{0ABCCC74-B586-48F7-A4ED-2A5C555016A4}" type="sibTrans" cxnId="{A6EC8126-5F4E-4122-A433-32AF037CA3B8}">
      <dgm:prSet/>
      <dgm:spPr/>
      <dgm:t>
        <a:bodyPr/>
        <a:lstStyle/>
        <a:p>
          <a:endParaRPr lang="en-GB"/>
        </a:p>
      </dgm:t>
    </dgm:pt>
    <dgm:pt modelId="{0AFA744C-4250-41C9-BBFF-14AE4F38F9B0}">
      <dgm:prSet phldrT="[Text]"/>
      <dgm:spPr/>
      <dgm:t>
        <a:bodyPr/>
        <a:lstStyle/>
        <a:p>
          <a:r>
            <a:rPr lang="en-GB" dirty="0"/>
            <a:t>Velocity Triangles</a:t>
          </a:r>
        </a:p>
      </dgm:t>
    </dgm:pt>
    <dgm:pt modelId="{35F8343F-DE89-44DE-B696-C6418F09B54B}" type="parTrans" cxnId="{C1D44D32-D826-4CBD-8FEC-C07B1B363F22}">
      <dgm:prSet/>
      <dgm:spPr/>
      <dgm:t>
        <a:bodyPr/>
        <a:lstStyle/>
        <a:p>
          <a:endParaRPr lang="en-GB"/>
        </a:p>
      </dgm:t>
    </dgm:pt>
    <dgm:pt modelId="{2B7E2C0A-8510-450D-B6D8-233B3352B425}" type="sibTrans" cxnId="{C1D44D32-D826-4CBD-8FEC-C07B1B363F22}">
      <dgm:prSet/>
      <dgm:spPr/>
      <dgm:t>
        <a:bodyPr/>
        <a:lstStyle/>
        <a:p>
          <a:endParaRPr lang="en-GB"/>
        </a:p>
      </dgm:t>
    </dgm:pt>
    <dgm:pt modelId="{5299EA1B-D0CD-415B-9963-2CCC23233D25}">
      <dgm:prSet phldrT="[Text]"/>
      <dgm:spPr/>
      <dgm:t>
        <a:bodyPr/>
        <a:lstStyle/>
        <a:p>
          <a:r>
            <a:rPr lang="en-GB" dirty="0"/>
            <a:t>Chord distribution</a:t>
          </a:r>
        </a:p>
        <a:p>
          <a:r>
            <a:rPr lang="en-GB" dirty="0"/>
            <a:t>Blade angles</a:t>
          </a:r>
        </a:p>
        <a:p>
          <a:r>
            <a:rPr lang="en-GB" dirty="0"/>
            <a:t>Number of blades</a:t>
          </a:r>
        </a:p>
      </dgm:t>
    </dgm:pt>
    <dgm:pt modelId="{DEC80B82-C13F-4909-84A1-FC5682825E89}" type="parTrans" cxnId="{0CA0359D-89BD-4EB3-A0B2-151B8ECFF5E1}">
      <dgm:prSet/>
      <dgm:spPr/>
      <dgm:t>
        <a:bodyPr/>
        <a:lstStyle/>
        <a:p>
          <a:endParaRPr lang="en-GB"/>
        </a:p>
      </dgm:t>
    </dgm:pt>
    <dgm:pt modelId="{6A0825A5-0B53-4A17-8878-6AE71806F483}" type="sibTrans" cxnId="{0CA0359D-89BD-4EB3-A0B2-151B8ECFF5E1}">
      <dgm:prSet/>
      <dgm:spPr/>
      <dgm:t>
        <a:bodyPr/>
        <a:lstStyle/>
        <a:p>
          <a:endParaRPr lang="en-GB"/>
        </a:p>
      </dgm:t>
    </dgm:pt>
    <dgm:pt modelId="{647A3451-1350-4BBF-973B-FC18DC62A0D1}" type="pres">
      <dgm:prSet presAssocID="{5EBD3218-6044-4CC3-B92B-794CA8646562}" presName="Name0" presStyleCnt="0">
        <dgm:presLayoutVars>
          <dgm:dir/>
          <dgm:resizeHandles val="exact"/>
        </dgm:presLayoutVars>
      </dgm:prSet>
      <dgm:spPr/>
    </dgm:pt>
    <dgm:pt modelId="{D4EFDF56-FD10-457E-9A06-E87AA6E2F6D9}" type="pres">
      <dgm:prSet presAssocID="{86855E68-3F40-4CB3-8494-E6FFFC410EE8}" presName="node" presStyleLbl="node1" presStyleIdx="0" presStyleCnt="3">
        <dgm:presLayoutVars>
          <dgm:bulletEnabled val="1"/>
        </dgm:presLayoutVars>
      </dgm:prSet>
      <dgm:spPr/>
    </dgm:pt>
    <dgm:pt modelId="{484B1F34-D5C8-4C45-A0C8-6585EFC69F97}" type="pres">
      <dgm:prSet presAssocID="{0ABCCC74-B586-48F7-A4ED-2A5C555016A4}" presName="sibTrans" presStyleLbl="sibTrans2D1" presStyleIdx="0" presStyleCnt="2"/>
      <dgm:spPr/>
    </dgm:pt>
    <dgm:pt modelId="{43D76102-1AE7-4074-A5AA-7EFE0DEA6487}" type="pres">
      <dgm:prSet presAssocID="{0ABCCC74-B586-48F7-A4ED-2A5C555016A4}" presName="connectorText" presStyleLbl="sibTrans2D1" presStyleIdx="0" presStyleCnt="2"/>
      <dgm:spPr/>
    </dgm:pt>
    <dgm:pt modelId="{5E8EA7AC-F715-466A-AB46-75EAF1F5D2B2}" type="pres">
      <dgm:prSet presAssocID="{0AFA744C-4250-41C9-BBFF-14AE4F38F9B0}" presName="node" presStyleLbl="node1" presStyleIdx="1" presStyleCnt="3">
        <dgm:presLayoutVars>
          <dgm:bulletEnabled val="1"/>
        </dgm:presLayoutVars>
      </dgm:prSet>
      <dgm:spPr/>
    </dgm:pt>
    <dgm:pt modelId="{C6760098-6E3A-4CD0-8B8D-731CEC6DA078}" type="pres">
      <dgm:prSet presAssocID="{2B7E2C0A-8510-450D-B6D8-233B3352B425}" presName="sibTrans" presStyleLbl="sibTrans2D1" presStyleIdx="1" presStyleCnt="2"/>
      <dgm:spPr/>
    </dgm:pt>
    <dgm:pt modelId="{14A6FBD5-0D05-43F6-8A0B-F6BEC9BE6E82}" type="pres">
      <dgm:prSet presAssocID="{2B7E2C0A-8510-450D-B6D8-233B3352B425}" presName="connectorText" presStyleLbl="sibTrans2D1" presStyleIdx="1" presStyleCnt="2"/>
      <dgm:spPr/>
    </dgm:pt>
    <dgm:pt modelId="{3318229D-CDE3-467E-A11E-4DED322721EB}" type="pres">
      <dgm:prSet presAssocID="{5299EA1B-D0CD-415B-9963-2CCC23233D25}" presName="node" presStyleLbl="node1" presStyleIdx="2" presStyleCnt="3">
        <dgm:presLayoutVars>
          <dgm:bulletEnabled val="1"/>
        </dgm:presLayoutVars>
      </dgm:prSet>
      <dgm:spPr/>
    </dgm:pt>
  </dgm:ptLst>
  <dgm:cxnLst>
    <dgm:cxn modelId="{EA883C18-638E-48AB-BDE5-3617F007F018}" type="presOf" srcId="{2B7E2C0A-8510-450D-B6D8-233B3352B425}" destId="{14A6FBD5-0D05-43F6-8A0B-F6BEC9BE6E82}" srcOrd="1" destOrd="0" presId="urn:microsoft.com/office/officeart/2005/8/layout/process1"/>
    <dgm:cxn modelId="{A6EC8126-5F4E-4122-A433-32AF037CA3B8}" srcId="{5EBD3218-6044-4CC3-B92B-794CA8646562}" destId="{86855E68-3F40-4CB3-8494-E6FFFC410EE8}" srcOrd="0" destOrd="0" parTransId="{252F0377-395A-4136-8AFA-83E2CDB37FDE}" sibTransId="{0ABCCC74-B586-48F7-A4ED-2A5C555016A4}"/>
    <dgm:cxn modelId="{4A94E927-D8CF-467B-82F0-5A18B6DBFFE1}" type="presOf" srcId="{5299EA1B-D0CD-415B-9963-2CCC23233D25}" destId="{3318229D-CDE3-467E-A11E-4DED322721EB}" srcOrd="0" destOrd="0" presId="urn:microsoft.com/office/officeart/2005/8/layout/process1"/>
    <dgm:cxn modelId="{C1D44D32-D826-4CBD-8FEC-C07B1B363F22}" srcId="{5EBD3218-6044-4CC3-B92B-794CA8646562}" destId="{0AFA744C-4250-41C9-BBFF-14AE4F38F9B0}" srcOrd="1" destOrd="0" parTransId="{35F8343F-DE89-44DE-B696-C6418F09B54B}" sibTransId="{2B7E2C0A-8510-450D-B6D8-233B3352B425}"/>
    <dgm:cxn modelId="{441A6D33-932D-461B-B337-C2C75FEF6C42}" type="presOf" srcId="{0ABCCC74-B586-48F7-A4ED-2A5C555016A4}" destId="{484B1F34-D5C8-4C45-A0C8-6585EFC69F97}" srcOrd="0" destOrd="0" presId="urn:microsoft.com/office/officeart/2005/8/layout/process1"/>
    <dgm:cxn modelId="{4259684C-4049-43E7-86B7-C5008AD3010B}" type="presOf" srcId="{2B7E2C0A-8510-450D-B6D8-233B3352B425}" destId="{C6760098-6E3A-4CD0-8B8D-731CEC6DA078}" srcOrd="0" destOrd="0" presId="urn:microsoft.com/office/officeart/2005/8/layout/process1"/>
    <dgm:cxn modelId="{0775AB93-144F-4022-887C-05BD4CFDDCEF}" type="presOf" srcId="{0ABCCC74-B586-48F7-A4ED-2A5C555016A4}" destId="{43D76102-1AE7-4074-A5AA-7EFE0DEA6487}" srcOrd="1" destOrd="0" presId="urn:microsoft.com/office/officeart/2005/8/layout/process1"/>
    <dgm:cxn modelId="{0CA0359D-89BD-4EB3-A0B2-151B8ECFF5E1}" srcId="{5EBD3218-6044-4CC3-B92B-794CA8646562}" destId="{5299EA1B-D0CD-415B-9963-2CCC23233D25}" srcOrd="2" destOrd="0" parTransId="{DEC80B82-C13F-4909-84A1-FC5682825E89}" sibTransId="{6A0825A5-0B53-4A17-8878-6AE71806F483}"/>
    <dgm:cxn modelId="{A60F19B3-C3CB-4A24-8B6E-52DFD519ECB6}" type="presOf" srcId="{0AFA744C-4250-41C9-BBFF-14AE4F38F9B0}" destId="{5E8EA7AC-F715-466A-AB46-75EAF1F5D2B2}" srcOrd="0" destOrd="0" presId="urn:microsoft.com/office/officeart/2005/8/layout/process1"/>
    <dgm:cxn modelId="{8AAD85D4-667F-40E3-970D-D621841F358F}" type="presOf" srcId="{86855E68-3F40-4CB3-8494-E6FFFC410EE8}" destId="{D4EFDF56-FD10-457E-9A06-E87AA6E2F6D9}" srcOrd="0" destOrd="0" presId="urn:microsoft.com/office/officeart/2005/8/layout/process1"/>
    <dgm:cxn modelId="{9BD0CFFA-C544-4B41-B9D5-7BF56F6B3B13}" type="presOf" srcId="{5EBD3218-6044-4CC3-B92B-794CA8646562}" destId="{647A3451-1350-4BBF-973B-FC18DC62A0D1}" srcOrd="0" destOrd="0" presId="urn:microsoft.com/office/officeart/2005/8/layout/process1"/>
    <dgm:cxn modelId="{F86A4DFA-8088-4280-BF08-0915855E14A3}" type="presParOf" srcId="{647A3451-1350-4BBF-973B-FC18DC62A0D1}" destId="{D4EFDF56-FD10-457E-9A06-E87AA6E2F6D9}" srcOrd="0" destOrd="0" presId="urn:microsoft.com/office/officeart/2005/8/layout/process1"/>
    <dgm:cxn modelId="{5BA3616A-43FB-4350-857B-979C46273D1F}" type="presParOf" srcId="{647A3451-1350-4BBF-973B-FC18DC62A0D1}" destId="{484B1F34-D5C8-4C45-A0C8-6585EFC69F97}" srcOrd="1" destOrd="0" presId="urn:microsoft.com/office/officeart/2005/8/layout/process1"/>
    <dgm:cxn modelId="{62002784-CF38-47FD-A38A-3CCF374D94CA}" type="presParOf" srcId="{484B1F34-D5C8-4C45-A0C8-6585EFC69F97}" destId="{43D76102-1AE7-4074-A5AA-7EFE0DEA6487}" srcOrd="0" destOrd="0" presId="urn:microsoft.com/office/officeart/2005/8/layout/process1"/>
    <dgm:cxn modelId="{DE8320F9-2576-4962-9EF1-263150381DFA}" type="presParOf" srcId="{647A3451-1350-4BBF-973B-FC18DC62A0D1}" destId="{5E8EA7AC-F715-466A-AB46-75EAF1F5D2B2}" srcOrd="2" destOrd="0" presId="urn:microsoft.com/office/officeart/2005/8/layout/process1"/>
    <dgm:cxn modelId="{F8DB6901-8998-48EB-A66B-EC694F5C2BCC}" type="presParOf" srcId="{647A3451-1350-4BBF-973B-FC18DC62A0D1}" destId="{C6760098-6E3A-4CD0-8B8D-731CEC6DA078}" srcOrd="3" destOrd="0" presId="urn:microsoft.com/office/officeart/2005/8/layout/process1"/>
    <dgm:cxn modelId="{278321E6-1998-4AEC-B301-894708728914}" type="presParOf" srcId="{C6760098-6E3A-4CD0-8B8D-731CEC6DA078}" destId="{14A6FBD5-0D05-43F6-8A0B-F6BEC9BE6E82}" srcOrd="0" destOrd="0" presId="urn:microsoft.com/office/officeart/2005/8/layout/process1"/>
    <dgm:cxn modelId="{EF808684-80F5-4CD5-8941-C47A9EEE7DEF}" type="presParOf" srcId="{647A3451-1350-4BBF-973B-FC18DC62A0D1}" destId="{3318229D-CDE3-467E-A11E-4DED322721E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DF56-FD10-457E-9A06-E87AA6E2F6D9}">
      <dsp:nvSpPr>
        <dsp:cNvPr id="0" name=""/>
        <dsp:cNvSpPr/>
      </dsp:nvSpPr>
      <dsp:spPr>
        <a:xfrm>
          <a:off x="4646" y="7607"/>
          <a:ext cx="1388705" cy="14190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Axial velocity</a:t>
          </a:r>
        </a:p>
        <a:p>
          <a:pPr marL="0" lvl="0" indent="0" algn="ctr" defTabSz="711200">
            <a:lnSpc>
              <a:spcPct val="90000"/>
            </a:lnSpc>
            <a:spcBef>
              <a:spcPct val="0"/>
            </a:spcBef>
            <a:spcAft>
              <a:spcPct val="35000"/>
            </a:spcAft>
            <a:buNone/>
          </a:pPr>
          <a:r>
            <a:rPr lang="en-GB" sz="1600" kern="1200" dirty="0"/>
            <a:t>Blade speed</a:t>
          </a:r>
        </a:p>
      </dsp:txBody>
      <dsp:txXfrm>
        <a:off x="45320" y="48281"/>
        <a:ext cx="1307357" cy="1337735"/>
      </dsp:txXfrm>
    </dsp:sp>
    <dsp:sp modelId="{484B1F34-D5C8-4C45-A0C8-6585EFC69F97}">
      <dsp:nvSpPr>
        <dsp:cNvPr id="0" name=""/>
        <dsp:cNvSpPr/>
      </dsp:nvSpPr>
      <dsp:spPr>
        <a:xfrm>
          <a:off x="1532222" y="544949"/>
          <a:ext cx="294405" cy="344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532222" y="613829"/>
        <a:ext cx="206084" cy="206639"/>
      </dsp:txXfrm>
    </dsp:sp>
    <dsp:sp modelId="{5E8EA7AC-F715-466A-AB46-75EAF1F5D2B2}">
      <dsp:nvSpPr>
        <dsp:cNvPr id="0" name=""/>
        <dsp:cNvSpPr/>
      </dsp:nvSpPr>
      <dsp:spPr>
        <a:xfrm>
          <a:off x="1948834" y="7607"/>
          <a:ext cx="1388705" cy="14190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Velocity Triangles</a:t>
          </a:r>
        </a:p>
      </dsp:txBody>
      <dsp:txXfrm>
        <a:off x="1989508" y="48281"/>
        <a:ext cx="1307357" cy="1337735"/>
      </dsp:txXfrm>
    </dsp:sp>
    <dsp:sp modelId="{C6760098-6E3A-4CD0-8B8D-731CEC6DA078}">
      <dsp:nvSpPr>
        <dsp:cNvPr id="0" name=""/>
        <dsp:cNvSpPr/>
      </dsp:nvSpPr>
      <dsp:spPr>
        <a:xfrm>
          <a:off x="3476410" y="544949"/>
          <a:ext cx="294405" cy="344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476410" y="613829"/>
        <a:ext cx="206084" cy="206639"/>
      </dsp:txXfrm>
    </dsp:sp>
    <dsp:sp modelId="{3318229D-CDE3-467E-A11E-4DED322721EB}">
      <dsp:nvSpPr>
        <dsp:cNvPr id="0" name=""/>
        <dsp:cNvSpPr/>
      </dsp:nvSpPr>
      <dsp:spPr>
        <a:xfrm>
          <a:off x="3893022" y="7607"/>
          <a:ext cx="1388705" cy="14190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Chord distribution</a:t>
          </a:r>
        </a:p>
        <a:p>
          <a:pPr marL="0" lvl="0" indent="0" algn="ctr" defTabSz="711200">
            <a:lnSpc>
              <a:spcPct val="90000"/>
            </a:lnSpc>
            <a:spcBef>
              <a:spcPct val="0"/>
            </a:spcBef>
            <a:spcAft>
              <a:spcPct val="35000"/>
            </a:spcAft>
            <a:buNone/>
          </a:pPr>
          <a:r>
            <a:rPr lang="en-GB" sz="1600" kern="1200" dirty="0"/>
            <a:t>Blade angles</a:t>
          </a:r>
        </a:p>
        <a:p>
          <a:pPr marL="0" lvl="0" indent="0" algn="ctr" defTabSz="711200">
            <a:lnSpc>
              <a:spcPct val="90000"/>
            </a:lnSpc>
            <a:spcBef>
              <a:spcPct val="0"/>
            </a:spcBef>
            <a:spcAft>
              <a:spcPct val="35000"/>
            </a:spcAft>
            <a:buNone/>
          </a:pPr>
          <a:r>
            <a:rPr lang="en-GB" sz="1600" kern="1200" dirty="0"/>
            <a:t>Number of blades</a:t>
          </a:r>
        </a:p>
      </dsp:txBody>
      <dsp:txXfrm>
        <a:off x="3933696" y="48281"/>
        <a:ext cx="1307357" cy="13377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l" defTabSz="966788">
              <a:defRPr sz="1300"/>
            </a:lvl1pPr>
          </a:lstStyle>
          <a:p>
            <a:pPr>
              <a:defRPr/>
            </a:pPr>
            <a:endParaRPr lang="en-GB"/>
          </a:p>
        </p:txBody>
      </p:sp>
      <p:sp>
        <p:nvSpPr>
          <p:cNvPr id="9219" name="Rectangle 3"/>
          <p:cNvSpPr>
            <a:spLocks noGrp="1" noChangeArrowheads="1"/>
          </p:cNvSpPr>
          <p:nvPr>
            <p:ph type="dt" sz="quarter" idx="1"/>
          </p:nvPr>
        </p:nvSpPr>
        <p:spPr bwMode="auto">
          <a:xfrm>
            <a:off x="414427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r" defTabSz="966788">
              <a:defRPr sz="1300"/>
            </a:lvl1pPr>
          </a:lstStyle>
          <a:p>
            <a:pPr>
              <a:defRPr/>
            </a:pPr>
            <a:endParaRPr lang="en-GB"/>
          </a:p>
        </p:txBody>
      </p:sp>
      <p:sp>
        <p:nvSpPr>
          <p:cNvPr id="9220" name="Rectangle 4"/>
          <p:cNvSpPr>
            <a:spLocks noGrp="1" noChangeArrowheads="1"/>
          </p:cNvSpPr>
          <p:nvPr>
            <p:ph type="ftr" sz="quarter" idx="2"/>
          </p:nvPr>
        </p:nvSpPr>
        <p:spPr bwMode="auto">
          <a:xfrm>
            <a:off x="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l" defTabSz="966788">
              <a:defRPr sz="1300"/>
            </a:lvl1pPr>
          </a:lstStyle>
          <a:p>
            <a:pPr>
              <a:defRPr/>
            </a:pPr>
            <a:endParaRPr lang="en-GB"/>
          </a:p>
        </p:txBody>
      </p:sp>
      <p:sp>
        <p:nvSpPr>
          <p:cNvPr id="9221" name="Rectangle 5"/>
          <p:cNvSpPr>
            <a:spLocks noGrp="1" noChangeArrowheads="1"/>
          </p:cNvSpPr>
          <p:nvPr>
            <p:ph type="sldNum" sz="quarter" idx="3"/>
          </p:nvPr>
        </p:nvSpPr>
        <p:spPr bwMode="auto">
          <a:xfrm>
            <a:off x="414427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r" defTabSz="966788">
              <a:defRPr sz="1300"/>
            </a:lvl1pPr>
          </a:lstStyle>
          <a:p>
            <a:pPr>
              <a:defRPr/>
            </a:pPr>
            <a:fld id="{19F45E5B-BA66-49E5-A546-C63DDB6F0276}" type="slidenum">
              <a:rPr lang="en-GB"/>
              <a:pPr>
                <a:defRPr/>
              </a:pPr>
              <a:t>‹#›</a:t>
            </a:fld>
            <a:endParaRPr lang="en-GB"/>
          </a:p>
        </p:txBody>
      </p:sp>
    </p:spTree>
    <p:extLst>
      <p:ext uri="{BB962C8B-B14F-4D97-AF65-F5344CB8AC3E}">
        <p14:creationId xmlns:p14="http://schemas.microsoft.com/office/powerpoint/2010/main" val="558445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l" defTabSz="966788">
              <a:defRPr sz="1300"/>
            </a:lvl1pPr>
          </a:lstStyle>
          <a:p>
            <a:pPr>
              <a:defRPr/>
            </a:pPr>
            <a:endParaRPr lang="en-GB"/>
          </a:p>
        </p:txBody>
      </p:sp>
      <p:sp>
        <p:nvSpPr>
          <p:cNvPr id="8195" name="Rectangle 3"/>
          <p:cNvSpPr>
            <a:spLocks noGrp="1" noChangeArrowheads="1"/>
          </p:cNvSpPr>
          <p:nvPr>
            <p:ph type="dt" idx="1"/>
          </p:nvPr>
        </p:nvSpPr>
        <p:spPr bwMode="auto">
          <a:xfrm>
            <a:off x="414427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r" defTabSz="966788">
              <a:defRPr sz="1300"/>
            </a:lvl1pPr>
          </a:lstStyle>
          <a:p>
            <a:pPr>
              <a:defRPr/>
            </a:pPr>
            <a:endParaRPr lang="en-GB"/>
          </a:p>
        </p:txBody>
      </p:sp>
      <p:sp>
        <p:nvSpPr>
          <p:cNvPr id="686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1219201" y="4560570"/>
            <a:ext cx="4859960"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l" defTabSz="966788">
              <a:defRPr sz="1300"/>
            </a:lvl1pPr>
          </a:lstStyle>
          <a:p>
            <a:pPr>
              <a:defRPr/>
            </a:pPr>
            <a:endParaRPr lang="en-GB"/>
          </a:p>
        </p:txBody>
      </p:sp>
      <p:sp>
        <p:nvSpPr>
          <p:cNvPr id="8199" name="Rectangle 7"/>
          <p:cNvSpPr>
            <a:spLocks noGrp="1" noChangeArrowheads="1"/>
          </p:cNvSpPr>
          <p:nvPr>
            <p:ph type="sldNum" sz="quarter" idx="5"/>
          </p:nvPr>
        </p:nvSpPr>
        <p:spPr bwMode="auto">
          <a:xfrm>
            <a:off x="414427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r" defTabSz="966788">
              <a:defRPr sz="1300"/>
            </a:lvl1pPr>
          </a:lstStyle>
          <a:p>
            <a:pPr>
              <a:defRPr/>
            </a:pPr>
            <a:fld id="{6D17517F-03E2-40F2-9645-8DF4CB6BE20F}" type="slidenum">
              <a:rPr lang="en-GB"/>
              <a:pPr>
                <a:defRPr/>
              </a:pPr>
              <a:t>‹#›</a:t>
            </a:fld>
            <a:endParaRPr lang="en-GB"/>
          </a:p>
        </p:txBody>
      </p:sp>
    </p:spTree>
    <p:extLst>
      <p:ext uri="{BB962C8B-B14F-4D97-AF65-F5344CB8AC3E}">
        <p14:creationId xmlns:p14="http://schemas.microsoft.com/office/powerpoint/2010/main" val="711973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algn="ctr" defTabSz="966788" eaLnBrk="0" fontAlgn="base" hangingPunct="0">
              <a:spcBef>
                <a:spcPct val="0"/>
              </a:spcBef>
              <a:spcAft>
                <a:spcPct val="0"/>
              </a:spcAft>
              <a:defRPr>
                <a:solidFill>
                  <a:schemeClr val="tx1"/>
                </a:solidFill>
                <a:latin typeface="Arial" charset="0"/>
              </a:defRPr>
            </a:lvl6pPr>
            <a:lvl7pPr marL="2971800" indent="-228600" algn="ctr" defTabSz="966788" eaLnBrk="0" fontAlgn="base" hangingPunct="0">
              <a:spcBef>
                <a:spcPct val="0"/>
              </a:spcBef>
              <a:spcAft>
                <a:spcPct val="0"/>
              </a:spcAft>
              <a:defRPr>
                <a:solidFill>
                  <a:schemeClr val="tx1"/>
                </a:solidFill>
                <a:latin typeface="Arial" charset="0"/>
              </a:defRPr>
            </a:lvl7pPr>
            <a:lvl8pPr marL="3429000" indent="-228600" algn="ctr" defTabSz="966788" eaLnBrk="0" fontAlgn="base" hangingPunct="0">
              <a:spcBef>
                <a:spcPct val="0"/>
              </a:spcBef>
              <a:spcAft>
                <a:spcPct val="0"/>
              </a:spcAft>
              <a:defRPr>
                <a:solidFill>
                  <a:schemeClr val="tx1"/>
                </a:solidFill>
                <a:latin typeface="Arial" charset="0"/>
              </a:defRPr>
            </a:lvl8pPr>
            <a:lvl9pPr marL="3886200" indent="-228600" algn="ctr" defTabSz="966788" eaLnBrk="0" fontAlgn="base" hangingPunct="0">
              <a:spcBef>
                <a:spcPct val="0"/>
              </a:spcBef>
              <a:spcAft>
                <a:spcPct val="0"/>
              </a:spcAft>
              <a:defRPr>
                <a:solidFill>
                  <a:schemeClr val="tx1"/>
                </a:solidFill>
                <a:latin typeface="Arial" charset="0"/>
              </a:defRPr>
            </a:lvl9pPr>
          </a:lstStyle>
          <a:p>
            <a:pPr eaLnBrk="1" hangingPunct="1"/>
            <a:fld id="{DA49C909-55AF-4031-AA47-10AFEB0FDED5}" type="slidenum">
              <a:rPr lang="en-GB" smtClean="0"/>
              <a:pPr eaLnBrk="1" hangingPunct="1"/>
              <a:t>1</a:t>
            </a:fld>
            <a:endParaRPr lang="en-GB"/>
          </a:p>
        </p:txBody>
      </p:sp>
      <p:sp>
        <p:nvSpPr>
          <p:cNvPr id="69635" name="Rectangle 2"/>
          <p:cNvSpPr>
            <a:spLocks noGrp="1" noRot="1" noChangeAspect="1" noChangeArrowheads="1" noTextEdit="1"/>
          </p:cNvSpPr>
          <p:nvPr>
            <p:ph type="sldImg"/>
          </p:nvPr>
        </p:nvSpPr>
        <p:spPr>
          <a:xfrm>
            <a:off x="1257300" y="720725"/>
            <a:ext cx="4800600" cy="3600450"/>
          </a:xfrm>
          <a:ln/>
        </p:spPr>
      </p:sp>
      <p:sp>
        <p:nvSpPr>
          <p:cNvPr id="69636" name="Rectangle 3"/>
          <p:cNvSpPr>
            <a:spLocks noGrp="1" noChangeArrowheads="1"/>
          </p:cNvSpPr>
          <p:nvPr>
            <p:ph type="body" idx="1"/>
          </p:nvPr>
        </p:nvSpPr>
        <p:spPr>
          <a:noFill/>
        </p:spPr>
        <p:txBody>
          <a:bodyPr/>
          <a:lstStyle/>
          <a:p>
            <a:pPr eaLnBrk="1" hangingPunct="1"/>
            <a:r>
              <a:rPr lang="en-US" dirty="0"/>
              <a:t>Hi everyone, this afternoon I’ll be taking you through my project focusing on an electrical Vertical Take-off and Landing, </a:t>
            </a:r>
            <a:r>
              <a:rPr lang="en-US" dirty="0" err="1"/>
              <a:t>eVTOL</a:t>
            </a:r>
            <a:r>
              <a:rPr lang="en-US" dirty="0"/>
              <a:t> Flying Testbed.</a:t>
            </a:r>
          </a:p>
          <a:p>
            <a:pPr eaLnBrk="1" hangingPunct="1"/>
            <a:endParaRPr lang="en-US" dirty="0"/>
          </a:p>
          <a:p>
            <a:pPr eaLnBrk="1" hangingPunct="1"/>
            <a:r>
              <a:rPr lang="en-US" dirty="0"/>
              <a:t>(click)</a:t>
            </a:r>
          </a:p>
          <a:p>
            <a:pPr eaLnBrk="1" hangingPunct="1"/>
            <a:r>
              <a:rPr lang="en-US" dirty="0"/>
              <a:t>The </a:t>
            </a:r>
            <a:r>
              <a:rPr lang="en-US" dirty="0" err="1"/>
              <a:t>eVTOL</a:t>
            </a:r>
            <a:r>
              <a:rPr lang="en-US" dirty="0"/>
              <a:t> market is one of the great emerging technologies of today, bringing shorter commuting times at an affordable price, with vehicles powered by zero emission local electric power.</a:t>
            </a:r>
          </a:p>
        </p:txBody>
      </p:sp>
    </p:spTree>
    <p:extLst>
      <p:ext uri="{BB962C8B-B14F-4D97-AF65-F5344CB8AC3E}">
        <p14:creationId xmlns:p14="http://schemas.microsoft.com/office/powerpoint/2010/main" val="486458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helps to Visualise </a:t>
            </a:r>
            <a:r>
              <a:rPr lang="en-GB" b="1" dirty="0"/>
              <a:t>static test </a:t>
            </a:r>
            <a:r>
              <a:rPr lang="en-GB" dirty="0"/>
              <a:t>setup</a:t>
            </a:r>
          </a:p>
          <a:p>
            <a:r>
              <a:rPr lang="en-GB" dirty="0"/>
              <a:t>Highlight features I’ll go through</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10</a:t>
            </a:fld>
            <a:endParaRPr lang="en-GB"/>
          </a:p>
        </p:txBody>
      </p:sp>
    </p:spTree>
    <p:extLst>
      <p:ext uri="{BB962C8B-B14F-4D97-AF65-F5344CB8AC3E}">
        <p14:creationId xmlns:p14="http://schemas.microsoft.com/office/powerpoint/2010/main" val="332640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IR sensor connected to RPi on board drone chassis, Python script collects data, exported over </a:t>
            </a:r>
            <a:r>
              <a:rPr lang="en-GB" dirty="0" err="1"/>
              <a:t>WiFi</a:t>
            </a:r>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11</a:t>
            </a:fld>
            <a:endParaRPr lang="en-GB"/>
          </a:p>
        </p:txBody>
      </p:sp>
    </p:spTree>
    <p:extLst>
      <p:ext uri="{BB962C8B-B14F-4D97-AF65-F5344CB8AC3E}">
        <p14:creationId xmlns:p14="http://schemas.microsoft.com/office/powerpoint/2010/main" val="544681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err="1"/>
              <a:t>QGroundControl</a:t>
            </a:r>
            <a:r>
              <a:rPr lang="en-GB" dirty="0"/>
              <a:t> software interfaces through radio telemetry with the onboard flight controller</a:t>
            </a:r>
          </a:p>
          <a:p>
            <a:pPr marL="228600" indent="-228600">
              <a:buFont typeface="+mj-lt"/>
              <a:buAutoNum type="arabicPeriod"/>
            </a:pPr>
            <a:r>
              <a:rPr lang="en-GB" dirty="0"/>
              <a:t>,so power consumed is determined from system voltage and current</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12</a:t>
            </a:fld>
            <a:endParaRPr lang="en-GB"/>
          </a:p>
        </p:txBody>
      </p:sp>
    </p:spTree>
    <p:extLst>
      <p:ext uri="{BB962C8B-B14F-4D97-AF65-F5344CB8AC3E}">
        <p14:creationId xmlns:p14="http://schemas.microsoft.com/office/powerpoint/2010/main" val="145022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Static pressure </a:t>
            </a:r>
            <a:r>
              <a:rPr lang="en-GB" dirty="0" err="1"/>
              <a:t>tappings</a:t>
            </a:r>
            <a:r>
              <a:rPr lang="en-GB" dirty="0"/>
              <a:t> on casing connected to DSA, and these measurements accessed through an ethernet cable</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13</a:t>
            </a:fld>
            <a:endParaRPr lang="en-GB"/>
          </a:p>
        </p:txBody>
      </p:sp>
    </p:spTree>
    <p:extLst>
      <p:ext uri="{BB962C8B-B14F-4D97-AF65-F5344CB8AC3E}">
        <p14:creationId xmlns:p14="http://schemas.microsoft.com/office/powerpoint/2010/main" val="1630467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the RPM, a python script measures the thrust through a calibrated loadcell, and the data is exported over </a:t>
            </a:r>
            <a:r>
              <a:rPr lang="en-GB" dirty="0" err="1"/>
              <a:t>wifi</a:t>
            </a:r>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14</a:t>
            </a:fld>
            <a:endParaRPr lang="en-GB"/>
          </a:p>
        </p:txBody>
      </p:sp>
    </p:spTree>
    <p:extLst>
      <p:ext uri="{BB962C8B-B14F-4D97-AF65-F5344CB8AC3E}">
        <p14:creationId xmlns:p14="http://schemas.microsoft.com/office/powerpoint/2010/main" val="210169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static test stand, the figure of merit is compared between the ducted fan, a cheap propellor and a higher performance propellor. This graph clearly shows that ducted fans </a:t>
            </a:r>
            <a:r>
              <a:rPr lang="en-GB" b="1" dirty="0"/>
              <a:t>do indeed</a:t>
            </a:r>
            <a:r>
              <a:rPr lang="en-GB" b="0" dirty="0"/>
              <a:t> have a larger figure of merit, 64% greater than the high performance prop. The error bars represent the </a:t>
            </a:r>
            <a:r>
              <a:rPr lang="en-GB" b="0" dirty="0" err="1"/>
              <a:t>stdev</a:t>
            </a:r>
            <a:r>
              <a:rPr lang="en-GB" b="0" dirty="0"/>
              <a:t> of test results which were taken at different motor speeds.</a:t>
            </a:r>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15</a:t>
            </a:fld>
            <a:endParaRPr lang="en-GB"/>
          </a:p>
        </p:txBody>
      </p:sp>
    </p:spTree>
    <p:extLst>
      <p:ext uri="{BB962C8B-B14F-4D97-AF65-F5344CB8AC3E}">
        <p14:creationId xmlns:p14="http://schemas.microsoft.com/office/powerpoint/2010/main" val="371481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ND axial velocity, flow </a:t>
            </a:r>
            <a:r>
              <a:rPr lang="en-GB" dirty="0" err="1"/>
              <a:t>coef</a:t>
            </a:r>
            <a:r>
              <a:rPr lang="en-GB" dirty="0"/>
              <a:t> vs ND pressure rise, stage loading</a:t>
            </a:r>
          </a:p>
          <a:p>
            <a:r>
              <a:rPr lang="en-GB" dirty="0"/>
              <a:t>These are mean-line values` (using vortex exponent to relate casing to </a:t>
            </a:r>
            <a:r>
              <a:rPr lang="en-GB" dirty="0" err="1"/>
              <a:t>meanline</a:t>
            </a:r>
            <a:r>
              <a:rPr lang="en-GB" dirty="0"/>
              <a:t>)</a:t>
            </a:r>
          </a:p>
          <a:p>
            <a:r>
              <a:rPr lang="en-GB" dirty="0"/>
              <a:t>To obtain this dataset, I’ve varied the operating point through varying exit area ratio sigma</a:t>
            </a:r>
          </a:p>
          <a:p>
            <a:r>
              <a:rPr lang="en-GB" dirty="0"/>
              <a:t>Expected trend is visualised</a:t>
            </a:r>
          </a:p>
          <a:p>
            <a:r>
              <a:rPr lang="en-GB" dirty="0"/>
              <a:t>HIGHLIGHT THREE POINTS</a:t>
            </a:r>
          </a:p>
          <a:p>
            <a:pPr marL="171450" indent="-171450">
              <a:buFont typeface="Arial" panose="020B0604020202020204" pitchFamily="34" charset="0"/>
              <a:buChar char="•"/>
            </a:pPr>
            <a:r>
              <a:rPr lang="en-GB" dirty="0"/>
              <a:t>Design value</a:t>
            </a:r>
          </a:p>
          <a:p>
            <a:pPr marL="171450" indent="-171450">
              <a:buFont typeface="Arial" panose="020B0604020202020204" pitchFamily="34" charset="0"/>
              <a:buChar char="•"/>
            </a:pPr>
            <a:r>
              <a:rPr lang="en-GB" dirty="0"/>
              <a:t>Reduced sigma, less mass flow, greater ND pressure rise</a:t>
            </a:r>
          </a:p>
          <a:p>
            <a:pPr marL="171450" indent="-171450">
              <a:buFont typeface="Arial" panose="020B0604020202020204" pitchFamily="34" charset="0"/>
              <a:buChar char="•"/>
            </a:pPr>
            <a:r>
              <a:rPr lang="en-GB" dirty="0"/>
              <a:t>Limit to decreasing sigma – fan stalls, pressure rise much lower</a:t>
            </a:r>
          </a:p>
          <a:p>
            <a:pPr marL="171450" indent="-171450">
              <a:buFont typeface="Arial" panose="020B0604020202020204" pitchFamily="34" charset="0"/>
              <a:buChar char="•"/>
            </a:pPr>
            <a:r>
              <a:rPr lang="en-GB" dirty="0"/>
              <a:t>Stall points shown in red</a:t>
            </a:r>
          </a:p>
          <a:p>
            <a:pPr marL="0" indent="0">
              <a:buFont typeface="Arial" panose="020B0604020202020204" pitchFamily="34" charset="0"/>
              <a:buNone/>
            </a:pPr>
            <a:r>
              <a:rPr lang="en-GB" dirty="0"/>
              <a:t>Mention forward velocity</a:t>
            </a:r>
          </a:p>
          <a:p>
            <a:r>
              <a:rPr lang="en-GB" dirty="0"/>
              <a:t>Design point is in pink</a:t>
            </a:r>
          </a:p>
          <a:p>
            <a:r>
              <a:rPr lang="en-GB" dirty="0"/>
              <a:t>Phi less than ideal at design, but in line with phi, and not on the limit of stall </a:t>
            </a:r>
            <a:r>
              <a:rPr lang="en-GB" dirty="0">
                <a:sym typeface="Wingdings" panose="05000000000000000000" pitchFamily="2" charset="2"/>
              </a:rPr>
              <a:t></a:t>
            </a:r>
          </a:p>
          <a:p>
            <a:r>
              <a:rPr lang="en-GB" dirty="0">
                <a:sym typeface="Wingdings" panose="05000000000000000000" pitchFamily="2" charset="2"/>
              </a:rPr>
              <a:t>Hope to build on this by ‘opening the throttle’, and also overlaying efficiency contours</a:t>
            </a:r>
          </a:p>
          <a:p>
            <a:r>
              <a:rPr lang="en-GB" dirty="0">
                <a:sym typeface="Wingdings" panose="05000000000000000000" pitchFamily="2" charset="2"/>
              </a:rPr>
              <a:t>(click)</a:t>
            </a:r>
          </a:p>
          <a:p>
            <a:pPr marL="171450" indent="-171450">
              <a:buFont typeface="Arial" panose="020B0604020202020204" pitchFamily="34" charset="0"/>
              <a:buChar char="•"/>
            </a:pPr>
            <a:r>
              <a:rPr lang="en-GB" dirty="0">
                <a:sym typeface="Wingdings" panose="05000000000000000000" pitchFamily="2" charset="2"/>
              </a:rPr>
              <a:t>Assumptions – isentropic flow</a:t>
            </a:r>
          </a:p>
          <a:p>
            <a:pPr marL="171450" indent="-171450">
              <a:buFont typeface="Arial" panose="020B0604020202020204" pitchFamily="34" charset="0"/>
              <a:buChar char="•"/>
            </a:pPr>
            <a:r>
              <a:rPr lang="en-GB" dirty="0">
                <a:sym typeface="Wingdings" panose="05000000000000000000" pitchFamily="2" charset="2"/>
              </a:rPr>
              <a:t>Sweep and lean minimise, not eradicate</a:t>
            </a:r>
          </a:p>
          <a:p>
            <a:pPr marL="171450" indent="-171450">
              <a:buFont typeface="Arial" panose="020B0604020202020204" pitchFamily="34" charset="0"/>
              <a:buChar char="•"/>
            </a:pPr>
            <a:r>
              <a:rPr lang="en-GB" dirty="0">
                <a:sym typeface="Wingdings" panose="05000000000000000000" pitchFamily="2" charset="2"/>
              </a:rPr>
              <a:t>Manufacturing defects</a:t>
            </a:r>
          </a:p>
          <a:p>
            <a:r>
              <a:rPr lang="en-GB" dirty="0">
                <a:sym typeface="Wingdings" panose="05000000000000000000" pitchFamily="2" charset="2"/>
              </a:rPr>
              <a:t>I plan to build on this, ‘open the throttle’ by having a fan upstream to increase mass flow</a:t>
            </a:r>
          </a:p>
          <a:p>
            <a:r>
              <a:rPr lang="en-GB" dirty="0">
                <a:sym typeface="Wingdings" panose="05000000000000000000" pitchFamily="2" charset="2"/>
              </a:rPr>
              <a:t>(efficiency plot as well)</a:t>
            </a:r>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16</a:t>
            </a:fld>
            <a:endParaRPr lang="en-GB"/>
          </a:p>
        </p:txBody>
      </p:sp>
    </p:spTree>
    <p:extLst>
      <p:ext uri="{BB962C8B-B14F-4D97-AF65-F5344CB8AC3E}">
        <p14:creationId xmlns:p14="http://schemas.microsoft.com/office/powerpoint/2010/main" val="2188725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And now, I present you the inaugural whittle lab test flight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Other than proving the need for the safety cage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 will now have the Ability to Remotely measure power, RPM, pressures, stability</a:t>
            </a:r>
          </a:p>
          <a:p>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17</a:t>
            </a:fld>
            <a:endParaRPr lang="en-GB"/>
          </a:p>
        </p:txBody>
      </p:sp>
    </p:spTree>
    <p:extLst>
      <p:ext uri="{BB962C8B-B14F-4D97-AF65-F5344CB8AC3E}">
        <p14:creationId xmlns:p14="http://schemas.microsoft.com/office/powerpoint/2010/main" val="672851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a:t>
            </a:r>
          </a:p>
          <a:p>
            <a:pPr marL="228600" indent="-228600">
              <a:buFont typeface="+mj-lt"/>
              <a:buAutoNum type="arabicPeriod"/>
            </a:pPr>
            <a:r>
              <a:rPr lang="en-GB" dirty="0"/>
              <a:t>I’ve worked to produce a </a:t>
            </a:r>
            <a:r>
              <a:rPr lang="en-GB" dirty="0" err="1"/>
              <a:t>eVTOL</a:t>
            </a:r>
            <a:r>
              <a:rPr lang="en-GB" dirty="0"/>
              <a:t> quad with ducted fans that outperforms propellors</a:t>
            </a:r>
          </a:p>
          <a:p>
            <a:pPr marL="228600" indent="-228600">
              <a:buFont typeface="+mj-lt"/>
              <a:buAutoNum type="arabicPeriod"/>
            </a:pPr>
            <a:r>
              <a:rPr lang="en-GB" dirty="0"/>
              <a:t>Conducted initial experiments to characterise the fan, and can validate the design theory, as well as showing there is a margin in the operating point before the fan stalls</a:t>
            </a:r>
          </a:p>
          <a:p>
            <a:pPr marL="228600" indent="-228600">
              <a:buFont typeface="+mj-lt"/>
              <a:buAutoNum type="arabicPeriod"/>
            </a:pPr>
            <a:r>
              <a:rPr lang="en-GB" dirty="0"/>
              <a:t>Developed a flying testbed</a:t>
            </a:r>
          </a:p>
          <a:p>
            <a:pPr marL="228600" indent="-228600">
              <a:buFont typeface="+mj-lt"/>
              <a:buAutoNum type="arabicPeriod"/>
            </a:pPr>
            <a:r>
              <a:rPr lang="en-GB" dirty="0"/>
              <a:t>CLICK</a:t>
            </a:r>
          </a:p>
          <a:p>
            <a:pPr marL="228600" indent="-228600">
              <a:buFont typeface="+mj-lt"/>
              <a:buAutoNum type="arabicPeriod"/>
            </a:pPr>
            <a:r>
              <a:rPr lang="en-GB" dirty="0"/>
              <a:t>The testbed, as we have seen, needs refinement to ensure measurements can be taken accurately and reliably</a:t>
            </a:r>
          </a:p>
          <a:p>
            <a:pPr marL="228600" indent="-228600">
              <a:buFont typeface="+mj-lt"/>
              <a:buAutoNum type="arabicPeriod"/>
            </a:pPr>
            <a:r>
              <a:rPr lang="en-GB" dirty="0"/>
              <a:t>Using the work by Jon Collins, I will be able to refine my EDF design to further improve the figure of merit </a:t>
            </a:r>
          </a:p>
          <a:p>
            <a:pPr marL="228600" indent="-228600">
              <a:buFont typeface="+mj-lt"/>
              <a:buAutoNum type="arabicPeriod"/>
            </a:pPr>
            <a:r>
              <a:rPr lang="en-GB" dirty="0"/>
              <a:t>THANK YOU, welcome any questions you may have</a:t>
            </a:r>
          </a:p>
          <a:p>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18</a:t>
            </a:fld>
            <a:endParaRPr lang="en-GB"/>
          </a:p>
        </p:txBody>
      </p:sp>
    </p:spTree>
    <p:extLst>
      <p:ext uri="{BB962C8B-B14F-4D97-AF65-F5344CB8AC3E}">
        <p14:creationId xmlns:p14="http://schemas.microsoft.com/office/powerpoint/2010/main" val="1322217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algn="ctr" defTabSz="966788" eaLnBrk="0" fontAlgn="base" hangingPunct="0">
              <a:spcBef>
                <a:spcPct val="0"/>
              </a:spcBef>
              <a:spcAft>
                <a:spcPct val="0"/>
              </a:spcAft>
              <a:defRPr>
                <a:solidFill>
                  <a:schemeClr val="tx1"/>
                </a:solidFill>
                <a:latin typeface="Arial" charset="0"/>
              </a:defRPr>
            </a:lvl6pPr>
            <a:lvl7pPr marL="2971800" indent="-228600" algn="ctr" defTabSz="966788" eaLnBrk="0" fontAlgn="base" hangingPunct="0">
              <a:spcBef>
                <a:spcPct val="0"/>
              </a:spcBef>
              <a:spcAft>
                <a:spcPct val="0"/>
              </a:spcAft>
              <a:defRPr>
                <a:solidFill>
                  <a:schemeClr val="tx1"/>
                </a:solidFill>
                <a:latin typeface="Arial" charset="0"/>
              </a:defRPr>
            </a:lvl7pPr>
            <a:lvl8pPr marL="3429000" indent="-228600" algn="ctr" defTabSz="966788" eaLnBrk="0" fontAlgn="base" hangingPunct="0">
              <a:spcBef>
                <a:spcPct val="0"/>
              </a:spcBef>
              <a:spcAft>
                <a:spcPct val="0"/>
              </a:spcAft>
              <a:defRPr>
                <a:solidFill>
                  <a:schemeClr val="tx1"/>
                </a:solidFill>
                <a:latin typeface="Arial" charset="0"/>
              </a:defRPr>
            </a:lvl8pPr>
            <a:lvl9pPr marL="3886200" indent="-228600" algn="ctr" defTabSz="966788" eaLnBrk="0" fontAlgn="base" hangingPunct="0">
              <a:spcBef>
                <a:spcPct val="0"/>
              </a:spcBef>
              <a:spcAft>
                <a:spcPct val="0"/>
              </a:spcAft>
              <a:defRPr>
                <a:solidFill>
                  <a:schemeClr val="tx1"/>
                </a:solidFill>
                <a:latin typeface="Arial" charset="0"/>
              </a:defRPr>
            </a:lvl9pPr>
          </a:lstStyle>
          <a:p>
            <a:pPr eaLnBrk="1" hangingPunct="1"/>
            <a:fld id="{DA49C909-55AF-4031-AA47-10AFEB0FDED5}" type="slidenum">
              <a:rPr lang="en-GB" smtClean="0"/>
              <a:pPr eaLnBrk="1" hangingPunct="1"/>
              <a:t>19</a:t>
            </a:fld>
            <a:endParaRPr lang="en-GB"/>
          </a:p>
        </p:txBody>
      </p:sp>
      <p:sp>
        <p:nvSpPr>
          <p:cNvPr id="69635" name="Rectangle 2"/>
          <p:cNvSpPr>
            <a:spLocks noGrp="1" noRot="1" noChangeAspect="1" noChangeArrowheads="1" noTextEdit="1"/>
          </p:cNvSpPr>
          <p:nvPr>
            <p:ph type="sldImg"/>
          </p:nvPr>
        </p:nvSpPr>
        <p:spPr>
          <a:xfrm>
            <a:off x="1257300" y="720725"/>
            <a:ext cx="4800600" cy="3600450"/>
          </a:xfrm>
          <a:ln/>
        </p:spPr>
      </p:sp>
      <p:sp>
        <p:nvSpPr>
          <p:cNvPr id="69636"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359053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choice to be made when selecting propulsors. While the simplicity of propellers make them an attractive option, the hovering performance and efficiency can be increased by using ducted fans, which has been confirmed through previous work. Additionally, the shrouding around the fans reduces the noise and brings an added safety benefit by shielding the rotors.</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a:t>
            </a:fld>
            <a:endParaRPr lang="en-GB"/>
          </a:p>
        </p:txBody>
      </p:sp>
    </p:spTree>
    <p:extLst>
      <p:ext uri="{BB962C8B-B14F-4D97-AF65-F5344CB8AC3E}">
        <p14:creationId xmlns:p14="http://schemas.microsoft.com/office/powerpoint/2010/main" val="610693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mass flow</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21</a:t>
            </a:fld>
            <a:endParaRPr lang="en-GB"/>
          </a:p>
        </p:txBody>
      </p:sp>
    </p:spTree>
    <p:extLst>
      <p:ext uri="{BB962C8B-B14F-4D97-AF65-F5344CB8AC3E}">
        <p14:creationId xmlns:p14="http://schemas.microsoft.com/office/powerpoint/2010/main" val="3594212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Separation</a:t>
            </a:r>
          </a:p>
          <a:p>
            <a:r>
              <a:rPr lang="en-GB" dirty="0"/>
              <a:t>Destabilising moment</a:t>
            </a:r>
          </a:p>
          <a:p>
            <a:r>
              <a:rPr lang="en-GB" dirty="0"/>
              <a:t>Not getting pressure rise, thrust</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22</a:t>
            </a:fld>
            <a:endParaRPr lang="en-GB"/>
          </a:p>
        </p:txBody>
      </p:sp>
    </p:spTree>
    <p:extLst>
      <p:ext uri="{BB962C8B-B14F-4D97-AF65-F5344CB8AC3E}">
        <p14:creationId xmlns:p14="http://schemas.microsoft.com/office/powerpoint/2010/main" val="1115652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Since the propulsive efficiency for hover would be zero, a different expression is required to quantify the performance of different propulsor designs.</a:t>
            </a:r>
          </a:p>
          <a:p>
            <a:pPr marL="228600" indent="-228600">
              <a:buFont typeface="+mj-lt"/>
              <a:buAutoNum type="arabicPeriod"/>
            </a:pPr>
            <a:r>
              <a:rPr lang="en-GB" dirty="0"/>
              <a:t>Researcher named Pereira developed this expression, which I’ll refer to as the Figure of Merit. For propellors, this is equal to the ratio of ideal to actual power, hence the maximum is unity. In reality, the flow </a:t>
            </a:r>
            <a:r>
              <a:rPr lang="en-GB" dirty="0" err="1"/>
              <a:t>streamtube</a:t>
            </a:r>
            <a:r>
              <a:rPr lang="en-GB" dirty="0"/>
              <a:t> contracts downstream, and there is no control on the jet area.</a:t>
            </a:r>
          </a:p>
          <a:p>
            <a:pPr marL="228600" indent="-228600">
              <a:buFont typeface="+mj-lt"/>
              <a:buAutoNum type="arabicPeriod"/>
            </a:pPr>
            <a:r>
              <a:rPr lang="en-GB" dirty="0"/>
              <a:t>CLICK</a:t>
            </a:r>
          </a:p>
          <a:p>
            <a:pPr marL="228600" indent="-228600">
              <a:buFont typeface="+mj-lt"/>
              <a:buAutoNum type="arabicPeriod"/>
            </a:pPr>
            <a:r>
              <a:rPr lang="en-GB" dirty="0"/>
              <a:t>However, simple 1D CV analysis for a ducted fan shows </a:t>
            </a:r>
            <a:r>
              <a:rPr lang="en-GB" dirty="0" err="1"/>
              <a:t>Mf</a:t>
            </a:r>
            <a:r>
              <a:rPr lang="en-GB" dirty="0"/>
              <a:t> to be root 2 sigma, where sigma is defined as the exit duct area ratio shown, and provided this is kept greater than 0.5, ducted fans will outperform propellors.</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3</a:t>
            </a:fld>
            <a:endParaRPr lang="en-GB"/>
          </a:p>
        </p:txBody>
      </p:sp>
    </p:spTree>
    <p:extLst>
      <p:ext uri="{BB962C8B-B14F-4D97-AF65-F5344CB8AC3E}">
        <p14:creationId xmlns:p14="http://schemas.microsoft.com/office/powerpoint/2010/main" val="3443360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are the aims of my project thus far, and I’ll be discussing each in turn, beginning with designing a ducted fan optimised for hover, then characterising the fan on a static test rig, and finally building up to developing a VTOL drone with initially 4 propulsors where I can take in-flight measurements and look at the control of the flying testbed.</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4</a:t>
            </a:fld>
            <a:endParaRPr lang="en-GB"/>
          </a:p>
        </p:txBody>
      </p:sp>
    </p:spTree>
    <p:extLst>
      <p:ext uri="{BB962C8B-B14F-4D97-AF65-F5344CB8AC3E}">
        <p14:creationId xmlns:p14="http://schemas.microsoft.com/office/powerpoint/2010/main" val="40624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Initially assume …, low speed, … purely axial flow at inlet and exit – swirl removed by stator blades</a:t>
            </a:r>
          </a:p>
          <a:p>
            <a:pPr marL="228600" indent="-228600">
              <a:buFont typeface="+mj-lt"/>
              <a:buAutoNum type="arabicPeriod"/>
            </a:pPr>
            <a:r>
              <a:rPr lang="en-GB" dirty="0"/>
              <a:t>From inputs, use …, then use Euler work with radial equilibrium to develop a mixed vortex design, and finally incorporate lean and sweep.</a:t>
            </a:r>
          </a:p>
          <a:p>
            <a:pPr marL="228600" indent="-228600">
              <a:buFont typeface="+mj-lt"/>
              <a:buAutoNum type="arabicPeriod"/>
            </a:pPr>
            <a:r>
              <a:rPr lang="en-GB" dirty="0"/>
              <a:t>CLICK</a:t>
            </a:r>
          </a:p>
          <a:p>
            <a:pPr marL="228600" indent="-228600">
              <a:buFont typeface="+mj-lt"/>
              <a:buAutoNum type="arabicPeriod"/>
            </a:pPr>
            <a:r>
              <a:rPr lang="en-GB" dirty="0"/>
              <a:t>This flowchart summarises the design process, from the inputs through to the full blade designs, where the inputs are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5</a:t>
            </a:fld>
            <a:endParaRPr lang="en-GB"/>
          </a:p>
        </p:txBody>
      </p:sp>
    </p:spTree>
    <p:extLst>
      <p:ext uri="{BB962C8B-B14F-4D97-AF65-F5344CB8AC3E}">
        <p14:creationId xmlns:p14="http://schemas.microsoft.com/office/powerpoint/2010/main" val="299153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Once Vx determined from SFME, mixed vortex design yields the distribution of Vx either side of mean line shown here, orange downstream of rotor</a:t>
            </a:r>
          </a:p>
          <a:p>
            <a:pPr marL="228600" indent="-228600">
              <a:buFont typeface="+mj-lt"/>
              <a:buAutoNum type="arabicPeriod"/>
            </a:pPr>
            <a:r>
              <a:rPr lang="en-GB" dirty="0"/>
              <a:t>Second graph rotor Flow angles, blue upstream and orange downstream determined from the stage loading.</a:t>
            </a:r>
          </a:p>
          <a:p>
            <a:pPr marL="228600" indent="-228600">
              <a:buFont typeface="+mj-lt"/>
              <a:buAutoNum type="arabicPeriod"/>
            </a:pPr>
            <a:r>
              <a:rPr lang="en-GB" dirty="0" err="1"/>
              <a:t>Lieblein’s</a:t>
            </a:r>
            <a:r>
              <a:rPr lang="en-GB" dirty="0"/>
              <a:t> correlation for diffusion factor sets mean-line chord, which is used in Carter’s </a:t>
            </a:r>
            <a:r>
              <a:rPr lang="en-GB" dirty="0" err="1"/>
              <a:t>emp.relation</a:t>
            </a:r>
            <a:r>
              <a:rPr lang="en-GB" dirty="0"/>
              <a:t> to determine the </a:t>
            </a:r>
            <a:r>
              <a:rPr lang="en-GB" dirty="0" err="1"/>
              <a:t>meanline</a:t>
            </a:r>
            <a:r>
              <a:rPr lang="en-GB" dirty="0"/>
              <a:t> deviation. This deviation is then set as a constant across the span, shown here </a:t>
            </a:r>
          </a:p>
          <a:p>
            <a:pPr marL="228600" indent="-228600">
              <a:buFont typeface="+mj-lt"/>
              <a:buAutoNum type="arabicPeriod"/>
            </a:pPr>
            <a:r>
              <a:rPr lang="en-GB" dirty="0"/>
              <a:t>Finally, stator angles shown, where the flow angle (orange) is purely axial across the span (no exit swirl) </a:t>
            </a:r>
          </a:p>
          <a:p>
            <a:pPr marL="228600" indent="-228600">
              <a:buFont typeface="+mj-lt"/>
              <a:buAutoNum type="arabicPeriod"/>
            </a:pPr>
            <a:r>
              <a:rPr lang="en-GB" dirty="0"/>
              <a:t>Take graph 2, rotor, with me,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6</a:t>
            </a:fld>
            <a:endParaRPr lang="en-GB"/>
          </a:p>
        </p:txBody>
      </p:sp>
    </p:spTree>
    <p:extLst>
      <p:ext uri="{BB962C8B-B14F-4D97-AF65-F5344CB8AC3E}">
        <p14:creationId xmlns:p14="http://schemas.microsoft.com/office/powerpoint/2010/main" val="330145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chord at </a:t>
            </a:r>
            <a:r>
              <a:rPr lang="en-GB" dirty="0" err="1"/>
              <a:t>meanline</a:t>
            </a:r>
            <a:r>
              <a:rPr lang="en-GB" dirty="0"/>
              <a:t> was used to determine the deviation, so working backwards I now calculate the chord distribution across the span that gives a constant deviation, using Carter’s rule again, which is also a function of flow turning, and this varies across the span, shown</a:t>
            </a:r>
          </a:p>
          <a:p>
            <a:pPr marL="228600" indent="-228600">
              <a:buFont typeface="+mj-lt"/>
              <a:buAutoNum type="arabicPeriod"/>
            </a:pPr>
            <a:r>
              <a:rPr lang="en-GB" dirty="0"/>
              <a:t>Using the chord distribution, the diffusion factor distribution is determined using </a:t>
            </a:r>
            <a:r>
              <a:rPr lang="en-GB" dirty="0" err="1"/>
              <a:t>Liebleins</a:t>
            </a:r>
            <a:r>
              <a:rPr lang="en-GB" dirty="0"/>
              <a:t> correlation, and the graph shows this to be less than a predetermined threshold, so minimises the risk of stall.</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7</a:t>
            </a:fld>
            <a:endParaRPr lang="en-GB"/>
          </a:p>
        </p:txBody>
      </p:sp>
    </p:spTree>
    <p:extLst>
      <p:ext uri="{BB962C8B-B14F-4D97-AF65-F5344CB8AC3E}">
        <p14:creationId xmlns:p14="http://schemas.microsoft.com/office/powerpoint/2010/main" val="410452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The blade numbers are shown here – determined from the chord, DF, then pitch all at the mean line</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These components, as well as the inlet/exit ducts, Manufactured using </a:t>
            </a:r>
            <a:r>
              <a:rPr lang="en-US" dirty="0" err="1"/>
              <a:t>Ultimaker</a:t>
            </a:r>
            <a:r>
              <a:rPr lang="en-US" dirty="0"/>
              <a:t> 3D Printers.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I’ve tuned the printers to accommodate delicate features such as the thin trailing edges. Also I have smoothed the suction surface after printing, ensure no trip wires that may entice separation in critical areas</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Looking at stator, can see where motor mounts, holes for cables and air flow to ensure no overheating</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Motor powered through wires passing through stator blades</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(RPM slot, reflective tape on rotor and IR sensor calculates RPM)</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CLICK</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Here I’ve highlighted where I have incorporated sweep and lean, to minimize end-wall losses and enhance off-design stability, where the incidence isn’t zero</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The work done on 3D dimensional flows through blade passages by Taylor, who is co-supervising the </a:t>
            </a:r>
            <a:r>
              <a:rPr lang="en-US" dirty="0" err="1"/>
              <a:t>eVTOL</a:t>
            </a:r>
            <a:r>
              <a:rPr lang="en-US" dirty="0"/>
              <a:t> projects, and Miller has enabled me to select suitable values of sweep and lean</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8</a:t>
            </a:fld>
            <a:endParaRPr lang="en-GB"/>
          </a:p>
        </p:txBody>
      </p:sp>
    </p:spTree>
    <p:extLst>
      <p:ext uri="{BB962C8B-B14F-4D97-AF65-F5344CB8AC3E}">
        <p14:creationId xmlns:p14="http://schemas.microsoft.com/office/powerpoint/2010/main" val="2909392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Table on left </a:t>
            </a:r>
            <a:r>
              <a:rPr lang="en-US" dirty="0" err="1"/>
              <a:t>summarises</a:t>
            </a:r>
            <a:r>
              <a:rPr lang="en-US" dirty="0"/>
              <a:t> design input parameters, and the motor speed, rpm, required for a thrust of 10N.</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Contour plot on right shows how the power required to hover is invariant to phi but depends on the exit area ratio sigma, so to minimize power and </a:t>
            </a:r>
            <a:r>
              <a:rPr lang="en-US" dirty="0" err="1"/>
              <a:t>maximise</a:t>
            </a:r>
            <a:r>
              <a:rPr lang="en-US" dirty="0"/>
              <a:t> </a:t>
            </a:r>
            <a:r>
              <a:rPr lang="en-US" dirty="0" err="1"/>
              <a:t>Mf</a:t>
            </a:r>
            <a:r>
              <a:rPr lang="en-US" dirty="0"/>
              <a:t>, I selected a higher value.</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The motors used have a speed rating, so keeping the RPM at a sensible value requires a higher value of flow coefficient</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Design point shown in red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 Haller number = 0.85 Stall limit = 0.72)</a:t>
            </a:r>
            <a:endParaRPr lang="en-GB" dirty="0"/>
          </a:p>
          <a:p>
            <a:endParaRPr lang="en-GB"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9</a:t>
            </a:fld>
            <a:endParaRPr lang="en-GB"/>
          </a:p>
        </p:txBody>
      </p:sp>
    </p:spTree>
    <p:extLst>
      <p:ext uri="{BB962C8B-B14F-4D97-AF65-F5344CB8AC3E}">
        <p14:creationId xmlns:p14="http://schemas.microsoft.com/office/powerpoint/2010/main" val="3357153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2" y="5365751"/>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14"/>
          <p:cNvSpPr>
            <a:spLocks noChangeArrowheads="1"/>
          </p:cNvSpPr>
          <p:nvPr/>
        </p:nvSpPr>
        <p:spPr bwMode="auto">
          <a:xfrm>
            <a:off x="2" y="6030914"/>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 name="Rectangle 2"/>
          <p:cNvSpPr>
            <a:spLocks noGrp="1" noChangeArrowheads="1"/>
          </p:cNvSpPr>
          <p:nvPr>
            <p:ph type="ctrTitle"/>
          </p:nvPr>
        </p:nvSpPr>
        <p:spPr>
          <a:xfrm>
            <a:off x="384177" y="2016126"/>
            <a:ext cx="8374063" cy="576263"/>
          </a:xfrm>
        </p:spPr>
        <p:txBody>
          <a:bodyPr/>
          <a:lstStyle>
            <a:lvl1pPr>
              <a:defRPr sz="3600"/>
            </a:lvl1pPr>
          </a:lstStyle>
          <a:p>
            <a:pPr lvl="0"/>
            <a:r>
              <a:rPr lang="en-GB" noProof="0"/>
              <a:t>Click to edit Master title style</a:t>
            </a:r>
          </a:p>
        </p:txBody>
      </p:sp>
      <p:sp>
        <p:nvSpPr>
          <p:cNvPr id="5123" name="Rectangle 3"/>
          <p:cNvSpPr>
            <a:spLocks noGrp="1" noChangeArrowheads="1"/>
          </p:cNvSpPr>
          <p:nvPr>
            <p:ph type="subTitle" idx="1"/>
          </p:nvPr>
        </p:nvSpPr>
        <p:spPr>
          <a:xfrm>
            <a:off x="384177" y="2774950"/>
            <a:ext cx="8374063" cy="539751"/>
          </a:xfrm>
        </p:spPr>
        <p:txBody>
          <a:bodyPr/>
          <a:lstStyle>
            <a:lvl1pPr marL="0" indent="0">
              <a:buFontTx/>
              <a:buNone/>
              <a:defRPr sz="1800" b="1">
                <a:solidFill>
                  <a:schemeClr val="tx2"/>
                </a:solidFill>
              </a:defRPr>
            </a:lvl1pPr>
          </a:lstStyle>
          <a:p>
            <a:pPr lvl="0"/>
            <a:r>
              <a:rPr lang="en-GB" noProof="0"/>
              <a:t>Click to edit Master subtitle style</a:t>
            </a:r>
          </a:p>
        </p:txBody>
      </p:sp>
      <p:sp>
        <p:nvSpPr>
          <p:cNvPr id="6" name="Rectangle 10"/>
          <p:cNvSpPr>
            <a:spLocks noGrp="1" noChangeArrowheads="1"/>
          </p:cNvSpPr>
          <p:nvPr>
            <p:ph type="sldNum" sz="quarter" idx="10"/>
          </p:nvPr>
        </p:nvSpPr>
        <p:spPr>
          <a:xfrm>
            <a:off x="7862888" y="6448426"/>
            <a:ext cx="900112" cy="179388"/>
          </a:xfrm>
        </p:spPr>
        <p:txBody>
          <a:bodyPr/>
          <a:lstStyle>
            <a:lvl1pPr>
              <a:defRPr>
                <a:solidFill>
                  <a:schemeClr val="tx1"/>
                </a:solidFill>
              </a:defRPr>
            </a:lvl1pPr>
          </a:lstStyle>
          <a:p>
            <a:pPr>
              <a:defRPr/>
            </a:pPr>
            <a:fld id="{08104754-6FEE-40FD-AD4A-7539366A8C41}" type="slidenum">
              <a:rPr lang="en-GB"/>
              <a:pPr>
                <a:defRPr/>
              </a:pPr>
              <a:t>‹#›</a:t>
            </a:fld>
            <a:endParaRPr lang="en-GB"/>
          </a:p>
        </p:txBody>
      </p:sp>
    </p:spTree>
    <p:extLst>
      <p:ext uri="{BB962C8B-B14F-4D97-AF65-F5344CB8AC3E}">
        <p14:creationId xmlns:p14="http://schemas.microsoft.com/office/powerpoint/2010/main" val="157920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301718ED-0A6F-4B02-BAC2-2707742BEB92}" type="slidenum">
              <a:rPr lang="en-GB"/>
              <a:pPr>
                <a:defRPr/>
              </a:pPr>
              <a:t>‹#›</a:t>
            </a:fld>
            <a:endParaRPr lang="en-GB"/>
          </a:p>
        </p:txBody>
      </p:sp>
    </p:spTree>
    <p:extLst>
      <p:ext uri="{BB962C8B-B14F-4D97-AF65-F5344CB8AC3E}">
        <p14:creationId xmlns:p14="http://schemas.microsoft.com/office/powerpoint/2010/main" val="1456575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D2F6F71C-000B-4658-8CB8-A06E5B869062}" type="slidenum">
              <a:rPr lang="en-GB"/>
              <a:pPr>
                <a:defRPr/>
              </a:pPr>
              <a:t>‹#›</a:t>
            </a:fld>
            <a:endParaRPr lang="en-GB"/>
          </a:p>
        </p:txBody>
      </p:sp>
    </p:spTree>
    <p:extLst>
      <p:ext uri="{BB962C8B-B14F-4D97-AF65-F5344CB8AC3E}">
        <p14:creationId xmlns:p14="http://schemas.microsoft.com/office/powerpoint/2010/main" val="2006932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4175" y="398463"/>
            <a:ext cx="8375650" cy="423863"/>
          </a:xfrm>
        </p:spPr>
        <p:txBody>
          <a:bodyPr/>
          <a:lstStyle/>
          <a:p>
            <a:r>
              <a:rPr lang="en-US"/>
              <a:t>Click to edit Master title style</a:t>
            </a:r>
            <a:endParaRPr lang="en-GB"/>
          </a:p>
        </p:txBody>
      </p:sp>
      <p:sp>
        <p:nvSpPr>
          <p:cNvPr id="3" name="Table Placeholder 2"/>
          <p:cNvSpPr>
            <a:spLocks noGrp="1"/>
          </p:cNvSpPr>
          <p:nvPr>
            <p:ph type="tbl" idx="1"/>
          </p:nvPr>
        </p:nvSpPr>
        <p:spPr>
          <a:xfrm>
            <a:off x="384177" y="1708151"/>
            <a:ext cx="8374063" cy="4067175"/>
          </a:xfrm>
        </p:spPr>
        <p:txBody>
          <a:bodyPr/>
          <a:lstStyle/>
          <a:p>
            <a:pPr lvl="0"/>
            <a:endParaRPr lang="en-GB" noProof="0"/>
          </a:p>
        </p:txBody>
      </p:sp>
      <p:sp>
        <p:nvSpPr>
          <p:cNvPr id="4" name="Rectangle 6"/>
          <p:cNvSpPr>
            <a:spLocks noGrp="1" noChangeArrowheads="1"/>
          </p:cNvSpPr>
          <p:nvPr>
            <p:ph type="sldNum" sz="quarter" idx="10"/>
          </p:nvPr>
        </p:nvSpPr>
        <p:spPr>
          <a:ln/>
        </p:spPr>
        <p:txBody>
          <a:bodyPr/>
          <a:lstStyle>
            <a:lvl1pPr>
              <a:defRPr/>
            </a:lvl1pPr>
          </a:lstStyle>
          <a:p>
            <a:pPr>
              <a:defRPr/>
            </a:pPr>
            <a:fld id="{C1D039AD-5FF8-43DB-8297-ABD7D574A4B6}" type="slidenum">
              <a:rPr lang="en-GB"/>
              <a:pPr>
                <a:defRPr/>
              </a:pPr>
              <a:t>‹#›</a:t>
            </a:fld>
            <a:endParaRPr lang="en-GB"/>
          </a:p>
        </p:txBody>
      </p:sp>
    </p:spTree>
    <p:extLst>
      <p:ext uri="{BB962C8B-B14F-4D97-AF65-F5344CB8AC3E}">
        <p14:creationId xmlns:p14="http://schemas.microsoft.com/office/powerpoint/2010/main" val="1353920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solidFill>
                  <a:schemeClr val="tx1"/>
                </a:solidFill>
              </a:defRPr>
            </a:lvl1pPr>
          </a:lstStyle>
          <a:p>
            <a:pPr>
              <a:defRPr/>
            </a:pPr>
            <a:fld id="{7450B514-6E3B-4CB5-8B71-D7910935A798}" type="slidenum">
              <a:rPr lang="en-GB" smtClean="0"/>
              <a:pPr>
                <a:defRPr/>
              </a:pPr>
              <a:t>‹#›</a:t>
            </a:fld>
            <a:endParaRPr lang="en-GB"/>
          </a:p>
        </p:txBody>
      </p:sp>
    </p:spTree>
    <p:extLst>
      <p:ext uri="{BB962C8B-B14F-4D97-AF65-F5344CB8AC3E}">
        <p14:creationId xmlns:p14="http://schemas.microsoft.com/office/powerpoint/2010/main" val="2291863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8980411-26DD-405E-B007-669565CE1749}" type="slidenum">
              <a:rPr lang="en-GB"/>
              <a:pPr>
                <a:defRPr/>
              </a:pPr>
              <a:t>‹#›</a:t>
            </a:fld>
            <a:endParaRPr lang="en-GB"/>
          </a:p>
        </p:txBody>
      </p:sp>
    </p:spTree>
    <p:extLst>
      <p:ext uri="{BB962C8B-B14F-4D97-AF65-F5344CB8AC3E}">
        <p14:creationId xmlns:p14="http://schemas.microsoft.com/office/powerpoint/2010/main" val="186659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1"/>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5" y="1708151"/>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4FA5104C-7157-4B7C-9F73-159016CA68E3}" type="slidenum">
              <a:rPr lang="en-GB"/>
              <a:pPr>
                <a:defRPr/>
              </a:pPr>
              <a:t>‹#›</a:t>
            </a:fld>
            <a:endParaRPr lang="en-GB"/>
          </a:p>
        </p:txBody>
      </p:sp>
    </p:spTree>
    <p:extLst>
      <p:ext uri="{BB962C8B-B14F-4D97-AF65-F5344CB8AC3E}">
        <p14:creationId xmlns:p14="http://schemas.microsoft.com/office/powerpoint/2010/main" val="383201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C138A137-671F-46C2-960F-8F0CD8C55BE6}" type="slidenum">
              <a:rPr lang="en-GB"/>
              <a:pPr>
                <a:defRPr/>
              </a:pPr>
              <a:t>‹#›</a:t>
            </a:fld>
            <a:endParaRPr lang="en-GB"/>
          </a:p>
        </p:txBody>
      </p:sp>
    </p:spTree>
    <p:extLst>
      <p:ext uri="{BB962C8B-B14F-4D97-AF65-F5344CB8AC3E}">
        <p14:creationId xmlns:p14="http://schemas.microsoft.com/office/powerpoint/2010/main" val="50381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B31C68C8-129B-4101-BD5B-801FA1F7D6A8}" type="slidenum">
              <a:rPr lang="en-GB"/>
              <a:pPr>
                <a:defRPr/>
              </a:pPr>
              <a:t>‹#›</a:t>
            </a:fld>
            <a:endParaRPr lang="en-GB"/>
          </a:p>
        </p:txBody>
      </p:sp>
    </p:spTree>
    <p:extLst>
      <p:ext uri="{BB962C8B-B14F-4D97-AF65-F5344CB8AC3E}">
        <p14:creationId xmlns:p14="http://schemas.microsoft.com/office/powerpoint/2010/main" val="35451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solidFill>
                  <a:schemeClr val="tx1">
                    <a:lumMod val="50000"/>
                  </a:schemeClr>
                </a:solidFill>
              </a:defRPr>
            </a:lvl1pPr>
          </a:lstStyle>
          <a:p>
            <a:pPr>
              <a:defRPr/>
            </a:pPr>
            <a:fld id="{8BF815B8-2D4A-4253-9F2E-A45356D9F663}" type="slidenum">
              <a:rPr lang="en-GB" smtClean="0"/>
              <a:pPr>
                <a:defRPr/>
              </a:pPr>
              <a:t>‹#›</a:t>
            </a:fld>
            <a:endParaRPr lang="en-GB"/>
          </a:p>
        </p:txBody>
      </p:sp>
    </p:spTree>
    <p:extLst>
      <p:ext uri="{BB962C8B-B14F-4D97-AF65-F5344CB8AC3E}">
        <p14:creationId xmlns:p14="http://schemas.microsoft.com/office/powerpoint/2010/main" val="861922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E11B0F9-6833-4903-94BB-50C365286713}" type="slidenum">
              <a:rPr lang="en-GB"/>
              <a:pPr>
                <a:defRPr/>
              </a:pPr>
              <a:t>‹#›</a:t>
            </a:fld>
            <a:endParaRPr lang="en-GB"/>
          </a:p>
        </p:txBody>
      </p:sp>
    </p:spTree>
    <p:extLst>
      <p:ext uri="{BB962C8B-B14F-4D97-AF65-F5344CB8AC3E}">
        <p14:creationId xmlns:p14="http://schemas.microsoft.com/office/powerpoint/2010/main" val="275271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0664157-4C66-4F1C-A8C8-C46971B0D772}" type="slidenum">
              <a:rPr lang="en-GB"/>
              <a:pPr>
                <a:defRPr/>
              </a:pPr>
              <a:t>‹#›</a:t>
            </a:fld>
            <a:endParaRPr lang="en-GB"/>
          </a:p>
        </p:txBody>
      </p:sp>
    </p:spTree>
    <p:extLst>
      <p:ext uri="{BB962C8B-B14F-4D97-AF65-F5344CB8AC3E}">
        <p14:creationId xmlns:p14="http://schemas.microsoft.com/office/powerpoint/2010/main" val="42252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6DA2A1-5169-4B9D-A4DF-D99CD463F8AF}"/>
              </a:ext>
            </a:extLst>
          </p:cNvPr>
          <p:cNvSpPr/>
          <p:nvPr userDrawn="1"/>
        </p:nvSpPr>
        <p:spPr bwMode="auto">
          <a:xfrm>
            <a:off x="0" y="6191250"/>
            <a:ext cx="9144000" cy="66675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77"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26" name="Rectangle 2"/>
          <p:cNvSpPr>
            <a:spLocks noGrp="1" noChangeArrowheads="1"/>
          </p:cNvSpPr>
          <p:nvPr>
            <p:ph type="title"/>
          </p:nvPr>
        </p:nvSpPr>
        <p:spPr bwMode="auto">
          <a:xfrm>
            <a:off x="384175" y="398463"/>
            <a:ext cx="837565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384177" y="1708151"/>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30" name="Rectangle 6"/>
          <p:cNvSpPr>
            <a:spLocks noGrp="1" noChangeArrowheads="1"/>
          </p:cNvSpPr>
          <p:nvPr>
            <p:ph type="sldNum" sz="quarter" idx="4"/>
          </p:nvPr>
        </p:nvSpPr>
        <p:spPr bwMode="auto">
          <a:xfrm>
            <a:off x="7862888" y="6451601"/>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pPr>
              <a:defRPr/>
            </a:pPr>
            <a:fld id="{270267AD-06EA-4277-81E3-F09DC9E6B21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99"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p:titleStyle>
    <p:body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13" Type="http://schemas.openxmlformats.org/officeDocument/2006/relationships/image" Target="../media/image10.png"/><Relationship Id="rId3"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2.xml"/><Relationship Id="rId11" Type="http://schemas.openxmlformats.org/officeDocument/2006/relationships/image" Target="../media/image8.png"/><Relationship Id="rId15" Type="http://schemas.openxmlformats.org/officeDocument/2006/relationships/image" Target="../media/image12.png"/><Relationship Id="rId4" Type="http://schemas.openxmlformats.org/officeDocument/2006/relationships/image" Target="../media/image7.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GB" sz="3200" dirty="0" err="1"/>
              <a:t>eVTOL</a:t>
            </a:r>
            <a:r>
              <a:rPr lang="en-GB" sz="3200" dirty="0"/>
              <a:t> Flying Testbed</a:t>
            </a:r>
          </a:p>
        </p:txBody>
      </p:sp>
      <p:sp>
        <p:nvSpPr>
          <p:cNvPr id="3075" name="Rectangle 3"/>
          <p:cNvSpPr>
            <a:spLocks noGrp="1" noChangeArrowheads="1"/>
          </p:cNvSpPr>
          <p:nvPr>
            <p:ph type="subTitle" idx="1"/>
          </p:nvPr>
        </p:nvSpPr>
        <p:spPr>
          <a:xfrm>
            <a:off x="384177" y="2843562"/>
            <a:ext cx="8374063" cy="2966690"/>
          </a:xfrm>
        </p:spPr>
        <p:txBody>
          <a:bodyPr/>
          <a:lstStyle/>
          <a:p>
            <a:pPr eaLnBrk="1" hangingPunct="1">
              <a:lnSpc>
                <a:spcPct val="80000"/>
              </a:lnSpc>
            </a:pPr>
            <a:r>
              <a:rPr lang="en-GB" dirty="0"/>
              <a:t>Sam Drury</a:t>
            </a:r>
          </a:p>
          <a:p>
            <a:pPr eaLnBrk="1" hangingPunct="1">
              <a:lnSpc>
                <a:spcPct val="80000"/>
              </a:lnSpc>
            </a:pPr>
            <a:r>
              <a:rPr lang="en-GB" dirty="0"/>
              <a:t>03/12/2020		</a:t>
            </a:r>
          </a:p>
          <a:p>
            <a:pPr eaLnBrk="1" hangingPunct="1">
              <a:lnSpc>
                <a:spcPct val="80000"/>
              </a:lnSpc>
            </a:pPr>
            <a:endParaRPr lang="en-GB" dirty="0"/>
          </a:p>
          <a:p>
            <a:pPr eaLnBrk="1" hangingPunct="1">
              <a:lnSpc>
                <a:spcPct val="80000"/>
              </a:lnSpc>
            </a:pPr>
            <a:endParaRPr lang="en-GB" dirty="0"/>
          </a:p>
          <a:p>
            <a:pPr eaLnBrk="1" hangingPunct="1">
              <a:lnSpc>
                <a:spcPct val="80000"/>
              </a:lnSpc>
            </a:pPr>
            <a:r>
              <a:rPr lang="en-GB" dirty="0"/>
              <a:t>Supervisor:</a:t>
            </a:r>
          </a:p>
          <a:p>
            <a:pPr eaLnBrk="1" hangingPunct="1">
              <a:lnSpc>
                <a:spcPct val="80000"/>
              </a:lnSpc>
            </a:pPr>
            <a:r>
              <a:rPr lang="en-GB" dirty="0"/>
              <a:t>Dr Sam Grimshaw</a:t>
            </a:r>
          </a:p>
        </p:txBody>
      </p:sp>
      <p:sp>
        <p:nvSpPr>
          <p:cNvPr id="3076" name="Rectangle 4"/>
          <p:cNvSpPr>
            <a:spLocks noChangeArrowheads="1"/>
          </p:cNvSpPr>
          <p:nvPr/>
        </p:nvSpPr>
        <p:spPr bwMode="auto">
          <a:xfrm>
            <a:off x="384177" y="5548314"/>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l"/>
            <a:r>
              <a:rPr lang="en-GB" b="1" dirty="0">
                <a:solidFill>
                  <a:schemeClr val="tx2"/>
                </a:solidFill>
              </a:rPr>
              <a:t>Whittle Laboratory</a:t>
            </a:r>
          </a:p>
        </p:txBody>
      </p:sp>
      <p:pic>
        <p:nvPicPr>
          <p:cNvPr id="3" name="Picture 2" descr="A close up of an engine&#10;&#10;Description automatically generated">
            <a:extLst>
              <a:ext uri="{FF2B5EF4-FFF2-40B4-BE49-F238E27FC236}">
                <a16:creationId xmlns:a16="http://schemas.microsoft.com/office/drawing/2014/main" id="{2F39AAFF-7488-4560-AD61-6BF0CFEBDD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231" y="2843561"/>
            <a:ext cx="4246892" cy="2185026"/>
          </a:xfrm>
          <a:prstGeom prst="rect">
            <a:avLst/>
          </a:prstGeom>
        </p:spPr>
      </p:pic>
      <p:sp>
        <p:nvSpPr>
          <p:cNvPr id="6" name="Rectangle 2">
            <a:extLst>
              <a:ext uri="{FF2B5EF4-FFF2-40B4-BE49-F238E27FC236}">
                <a16:creationId xmlns:a16="http://schemas.microsoft.com/office/drawing/2014/main" id="{D1D6B94F-457A-4FEB-A695-0EC0C9EF00F8}"/>
              </a:ext>
            </a:extLst>
          </p:cNvPr>
          <p:cNvSpPr txBox="1">
            <a:spLocks noChangeArrowheads="1"/>
          </p:cNvSpPr>
          <p:nvPr/>
        </p:nvSpPr>
        <p:spPr bwMode="auto">
          <a:xfrm>
            <a:off x="5151111" y="5084441"/>
            <a:ext cx="2655131"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a:lstStyle>
          <a:p>
            <a:pPr eaLnBrk="1" hangingPunct="1"/>
            <a:r>
              <a:rPr lang="en-GB" sz="900" kern="0" dirty="0"/>
              <a:t>https://www.bellflight.com/products/bell-nexus</a:t>
            </a:r>
          </a:p>
        </p:txBody>
      </p:sp>
    </p:spTree>
    <p:extLst>
      <p:ext uri="{BB962C8B-B14F-4D97-AF65-F5344CB8AC3E}">
        <p14:creationId xmlns:p14="http://schemas.microsoft.com/office/powerpoint/2010/main" val="1454993623"/>
      </p:ext>
    </p:extLst>
  </p:cSld>
  <p:clrMapOvr>
    <a:masterClrMapping/>
  </p:clrMapOvr>
  <mc:AlternateContent xmlns:mc="http://schemas.openxmlformats.org/markup-compatibility/2006" xmlns:p14="http://schemas.microsoft.com/office/powerpoint/2010/main">
    <mc:Choice Requires="p14">
      <p:transition spd="slow" p14:dur="2000" advTm="1706"/>
    </mc:Choice>
    <mc:Fallback xmlns="">
      <p:transition spd="slow" advTm="17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67F7-2F89-43C2-B0BC-B60FF8AA1900}"/>
              </a:ext>
            </a:extLst>
          </p:cNvPr>
          <p:cNvSpPr>
            <a:spLocks noGrp="1"/>
          </p:cNvSpPr>
          <p:nvPr>
            <p:ph type="title"/>
          </p:nvPr>
        </p:nvSpPr>
        <p:spPr/>
        <p:txBody>
          <a:bodyPr/>
          <a:lstStyle/>
          <a:p>
            <a:r>
              <a:rPr lang="en-GB" dirty="0"/>
              <a:t>Measuring RPM, Power, Pressure, Thrust</a:t>
            </a:r>
          </a:p>
        </p:txBody>
      </p:sp>
      <p:sp>
        <p:nvSpPr>
          <p:cNvPr id="4" name="Slide Number Placeholder 3">
            <a:extLst>
              <a:ext uri="{FF2B5EF4-FFF2-40B4-BE49-F238E27FC236}">
                <a16:creationId xmlns:a16="http://schemas.microsoft.com/office/drawing/2014/main" id="{86ECEA6E-4A25-4AC0-89AF-AAC3B8E60DD9}"/>
              </a:ext>
            </a:extLst>
          </p:cNvPr>
          <p:cNvSpPr>
            <a:spLocks noGrp="1"/>
          </p:cNvSpPr>
          <p:nvPr>
            <p:ph type="sldNum" sz="quarter" idx="10"/>
          </p:nvPr>
        </p:nvSpPr>
        <p:spPr/>
        <p:txBody>
          <a:bodyPr/>
          <a:lstStyle/>
          <a:p>
            <a:pPr>
              <a:defRPr/>
            </a:pPr>
            <a:fld id="{7450B514-6E3B-4CB5-8B71-D7910935A798}" type="slidenum">
              <a:rPr lang="en-GB" smtClean="0"/>
              <a:pPr>
                <a:defRPr/>
              </a:pPr>
              <a:t>10</a:t>
            </a:fld>
            <a:endParaRPr lang="en-GB"/>
          </a:p>
        </p:txBody>
      </p:sp>
      <p:pic>
        <p:nvPicPr>
          <p:cNvPr id="6" name="Content Placeholder 5" descr="A picture containing indoor, floor, office&#10;&#10;Description automatically generated">
            <a:extLst>
              <a:ext uri="{FF2B5EF4-FFF2-40B4-BE49-F238E27FC236}">
                <a16:creationId xmlns:a16="http://schemas.microsoft.com/office/drawing/2014/main" id="{8F9AFA9F-0656-4889-829D-862903386CD7}"/>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rot="5400000">
            <a:off x="2315480" y="1909514"/>
            <a:ext cx="4513039" cy="4002234"/>
          </a:xfrm>
        </p:spPr>
      </p:pic>
      <p:sp>
        <p:nvSpPr>
          <p:cNvPr id="12" name="Oval 11">
            <a:extLst>
              <a:ext uri="{FF2B5EF4-FFF2-40B4-BE49-F238E27FC236}">
                <a16:creationId xmlns:a16="http://schemas.microsoft.com/office/drawing/2014/main" id="{AF413857-7978-4D37-8526-01825E79E758}"/>
              </a:ext>
            </a:extLst>
          </p:cNvPr>
          <p:cNvSpPr/>
          <p:nvPr/>
        </p:nvSpPr>
        <p:spPr bwMode="auto">
          <a:xfrm>
            <a:off x="3846444" y="1868557"/>
            <a:ext cx="834887" cy="98397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2C240CB2-8E60-41ED-9649-F7A44F7EEEA5}"/>
              </a:ext>
            </a:extLst>
          </p:cNvPr>
          <p:cNvSpPr txBox="1"/>
          <p:nvPr/>
        </p:nvSpPr>
        <p:spPr>
          <a:xfrm>
            <a:off x="867939" y="2037377"/>
            <a:ext cx="1288025" cy="646331"/>
          </a:xfrm>
          <a:prstGeom prst="rect">
            <a:avLst/>
          </a:prstGeom>
          <a:noFill/>
        </p:spPr>
        <p:txBody>
          <a:bodyPr wrap="square">
            <a:spAutoFit/>
          </a:bodyPr>
          <a:lstStyle/>
          <a:p>
            <a:r>
              <a:rPr lang="en-US" sz="1800" dirty="0"/>
              <a:t>RPM Sensor</a:t>
            </a:r>
            <a:endParaRPr lang="en-GB" dirty="0"/>
          </a:p>
        </p:txBody>
      </p:sp>
      <p:cxnSp>
        <p:nvCxnSpPr>
          <p:cNvPr id="15" name="Straight Connector 14">
            <a:extLst>
              <a:ext uri="{FF2B5EF4-FFF2-40B4-BE49-F238E27FC236}">
                <a16:creationId xmlns:a16="http://schemas.microsoft.com/office/drawing/2014/main" id="{A10FB80B-CF44-4DF4-A3BF-29DD712074C0}"/>
              </a:ext>
            </a:extLst>
          </p:cNvPr>
          <p:cNvCxnSpPr>
            <a:stCxn id="12" idx="2"/>
            <a:endCxn id="13" idx="3"/>
          </p:cNvCxnSpPr>
          <p:nvPr/>
        </p:nvCxnSpPr>
        <p:spPr bwMode="auto">
          <a:xfrm flipH="1" flipV="1">
            <a:off x="2155964" y="2360543"/>
            <a:ext cx="1690480" cy="1"/>
          </a:xfrm>
          <a:prstGeom prst="line">
            <a:avLst/>
          </a:prstGeom>
          <a:ln>
            <a:headEnd type="none" w="med" len="med"/>
            <a:tailEnd type="none"/>
          </a:ln>
          <a:effectLst/>
        </p:spPr>
        <p:style>
          <a:lnRef idx="3">
            <a:schemeClr val="accent2"/>
          </a:lnRef>
          <a:fillRef idx="0">
            <a:schemeClr val="accent2"/>
          </a:fillRef>
          <a:effectRef idx="2">
            <a:schemeClr val="accent2"/>
          </a:effectRef>
          <a:fontRef idx="minor">
            <a:schemeClr val="tx1"/>
          </a:fontRef>
        </p:style>
      </p:cxnSp>
      <p:sp>
        <p:nvSpPr>
          <p:cNvPr id="16" name="Oval 15">
            <a:extLst>
              <a:ext uri="{FF2B5EF4-FFF2-40B4-BE49-F238E27FC236}">
                <a16:creationId xmlns:a16="http://schemas.microsoft.com/office/drawing/2014/main" id="{E8574FA4-9221-46DF-9400-A3BCE9590E29}"/>
              </a:ext>
            </a:extLst>
          </p:cNvPr>
          <p:cNvSpPr/>
          <p:nvPr/>
        </p:nvSpPr>
        <p:spPr bwMode="auto">
          <a:xfrm>
            <a:off x="3650915" y="4219916"/>
            <a:ext cx="834887" cy="98397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DAE9960F-C864-4260-AEBB-B76BA955A4FC}"/>
              </a:ext>
            </a:extLst>
          </p:cNvPr>
          <p:cNvSpPr txBox="1"/>
          <p:nvPr/>
        </p:nvSpPr>
        <p:spPr>
          <a:xfrm>
            <a:off x="483568" y="4388736"/>
            <a:ext cx="1547298" cy="646331"/>
          </a:xfrm>
          <a:prstGeom prst="rect">
            <a:avLst/>
          </a:prstGeom>
          <a:noFill/>
        </p:spPr>
        <p:txBody>
          <a:bodyPr wrap="square">
            <a:spAutoFit/>
          </a:bodyPr>
          <a:lstStyle/>
          <a:p>
            <a:r>
              <a:rPr lang="en-US" dirty="0"/>
              <a:t>Motor Power Supply</a:t>
            </a:r>
            <a:endParaRPr lang="en-GB" dirty="0"/>
          </a:p>
        </p:txBody>
      </p:sp>
      <p:cxnSp>
        <p:nvCxnSpPr>
          <p:cNvPr id="18" name="Straight Connector 17">
            <a:extLst>
              <a:ext uri="{FF2B5EF4-FFF2-40B4-BE49-F238E27FC236}">
                <a16:creationId xmlns:a16="http://schemas.microsoft.com/office/drawing/2014/main" id="{7E4DDB0C-34BC-4F39-B7D3-34D9E748AB20}"/>
              </a:ext>
            </a:extLst>
          </p:cNvPr>
          <p:cNvCxnSpPr>
            <a:cxnSpLocks/>
            <a:stCxn id="16" idx="2"/>
            <a:endCxn id="17" idx="3"/>
          </p:cNvCxnSpPr>
          <p:nvPr/>
        </p:nvCxnSpPr>
        <p:spPr bwMode="auto">
          <a:xfrm flipH="1" flipV="1">
            <a:off x="2030866" y="4711902"/>
            <a:ext cx="1620049" cy="1"/>
          </a:xfrm>
          <a:prstGeom prst="line">
            <a:avLst/>
          </a:prstGeom>
          <a:ln>
            <a:headEnd type="none" w="med" len="med"/>
            <a:tailEnd type="none"/>
          </a:ln>
          <a:effectLst/>
        </p:spPr>
        <p:style>
          <a:lnRef idx="3">
            <a:schemeClr val="accent2"/>
          </a:lnRef>
          <a:fillRef idx="0">
            <a:schemeClr val="accent2"/>
          </a:fillRef>
          <a:effectRef idx="2">
            <a:schemeClr val="accent2"/>
          </a:effectRef>
          <a:fontRef idx="minor">
            <a:schemeClr val="tx1"/>
          </a:fontRef>
        </p:style>
      </p:cxnSp>
      <p:sp>
        <p:nvSpPr>
          <p:cNvPr id="22" name="Oval 21">
            <a:extLst>
              <a:ext uri="{FF2B5EF4-FFF2-40B4-BE49-F238E27FC236}">
                <a16:creationId xmlns:a16="http://schemas.microsoft.com/office/drawing/2014/main" id="{860CACB8-923E-490D-8742-BDF2F5A4391C}"/>
              </a:ext>
            </a:extLst>
          </p:cNvPr>
          <p:cNvSpPr/>
          <p:nvPr/>
        </p:nvSpPr>
        <p:spPr bwMode="auto">
          <a:xfrm>
            <a:off x="4034103" y="4130424"/>
            <a:ext cx="1056057" cy="1489074"/>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657776E9-2CEE-4183-A761-D8B0AB2CC244}"/>
              </a:ext>
            </a:extLst>
          </p:cNvPr>
          <p:cNvSpPr txBox="1"/>
          <p:nvPr/>
        </p:nvSpPr>
        <p:spPr>
          <a:xfrm>
            <a:off x="7060201" y="4567225"/>
            <a:ext cx="1547298" cy="646331"/>
          </a:xfrm>
          <a:prstGeom prst="rect">
            <a:avLst/>
          </a:prstGeom>
          <a:noFill/>
        </p:spPr>
        <p:txBody>
          <a:bodyPr wrap="square">
            <a:spAutoFit/>
          </a:bodyPr>
          <a:lstStyle/>
          <a:p>
            <a:r>
              <a:rPr lang="en-US" dirty="0"/>
              <a:t>Loadcell &amp; Amplifier</a:t>
            </a:r>
            <a:endParaRPr lang="en-GB" dirty="0"/>
          </a:p>
        </p:txBody>
      </p:sp>
      <p:cxnSp>
        <p:nvCxnSpPr>
          <p:cNvPr id="24" name="Straight Connector 23">
            <a:extLst>
              <a:ext uri="{FF2B5EF4-FFF2-40B4-BE49-F238E27FC236}">
                <a16:creationId xmlns:a16="http://schemas.microsoft.com/office/drawing/2014/main" id="{4E3CAA93-8AEA-4CFB-BD73-BAD8803D0370}"/>
              </a:ext>
            </a:extLst>
          </p:cNvPr>
          <p:cNvCxnSpPr>
            <a:cxnSpLocks/>
            <a:stCxn id="22" idx="6"/>
            <a:endCxn id="23" idx="1"/>
          </p:cNvCxnSpPr>
          <p:nvPr/>
        </p:nvCxnSpPr>
        <p:spPr bwMode="auto">
          <a:xfrm>
            <a:off x="5090160" y="4874961"/>
            <a:ext cx="1970041" cy="15430"/>
          </a:xfrm>
          <a:prstGeom prst="line">
            <a:avLst/>
          </a:prstGeom>
          <a:ln>
            <a:headEnd type="none" w="med" len="med"/>
            <a:tailEnd type="none"/>
          </a:ln>
          <a:effectLst/>
        </p:spPr>
        <p:style>
          <a:lnRef idx="3">
            <a:schemeClr val="accent2"/>
          </a:lnRef>
          <a:fillRef idx="0">
            <a:schemeClr val="accent2"/>
          </a:fillRef>
          <a:effectRef idx="2">
            <a:schemeClr val="accent2"/>
          </a:effectRef>
          <a:fontRef idx="minor">
            <a:schemeClr val="tx1"/>
          </a:fontRef>
        </p:style>
      </p:cxnSp>
      <p:sp>
        <p:nvSpPr>
          <p:cNvPr id="33" name="Oval 32">
            <a:extLst>
              <a:ext uri="{FF2B5EF4-FFF2-40B4-BE49-F238E27FC236}">
                <a16:creationId xmlns:a16="http://schemas.microsoft.com/office/drawing/2014/main" id="{1A54625F-B490-4D91-98BD-614F128F9EE4}"/>
              </a:ext>
            </a:extLst>
          </p:cNvPr>
          <p:cNvSpPr/>
          <p:nvPr/>
        </p:nvSpPr>
        <p:spPr bwMode="auto">
          <a:xfrm>
            <a:off x="4136084" y="2842175"/>
            <a:ext cx="2170526" cy="98397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34" name="TextBox 33">
            <a:extLst>
              <a:ext uri="{FF2B5EF4-FFF2-40B4-BE49-F238E27FC236}">
                <a16:creationId xmlns:a16="http://schemas.microsoft.com/office/drawing/2014/main" id="{1148C365-AE72-42B0-8EE4-C1AC18939886}"/>
              </a:ext>
            </a:extLst>
          </p:cNvPr>
          <p:cNvSpPr txBox="1"/>
          <p:nvPr/>
        </p:nvSpPr>
        <p:spPr>
          <a:xfrm>
            <a:off x="7060201" y="3010995"/>
            <a:ext cx="1547298" cy="646331"/>
          </a:xfrm>
          <a:prstGeom prst="rect">
            <a:avLst/>
          </a:prstGeom>
          <a:noFill/>
        </p:spPr>
        <p:txBody>
          <a:bodyPr wrap="square">
            <a:spAutoFit/>
          </a:bodyPr>
          <a:lstStyle/>
          <a:p>
            <a:r>
              <a:rPr lang="en-US" dirty="0"/>
              <a:t>Pressure </a:t>
            </a:r>
            <a:r>
              <a:rPr lang="en-US" dirty="0" err="1"/>
              <a:t>Tappings</a:t>
            </a:r>
            <a:endParaRPr lang="en-GB" dirty="0"/>
          </a:p>
        </p:txBody>
      </p:sp>
      <p:cxnSp>
        <p:nvCxnSpPr>
          <p:cNvPr id="35" name="Straight Connector 34">
            <a:extLst>
              <a:ext uri="{FF2B5EF4-FFF2-40B4-BE49-F238E27FC236}">
                <a16:creationId xmlns:a16="http://schemas.microsoft.com/office/drawing/2014/main" id="{493BE090-5392-4DEF-BB76-A2AE3D092A07}"/>
              </a:ext>
            </a:extLst>
          </p:cNvPr>
          <p:cNvCxnSpPr>
            <a:cxnSpLocks/>
            <a:stCxn id="33" idx="6"/>
            <a:endCxn id="34" idx="1"/>
          </p:cNvCxnSpPr>
          <p:nvPr/>
        </p:nvCxnSpPr>
        <p:spPr bwMode="auto">
          <a:xfrm flipV="1">
            <a:off x="6306610" y="3334161"/>
            <a:ext cx="753591" cy="1"/>
          </a:xfrm>
          <a:prstGeom prst="line">
            <a:avLst/>
          </a:prstGeom>
          <a:ln>
            <a:headEnd type="none" w="med" len="med"/>
            <a:tailEnd type="none"/>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9707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P spid="16" grpId="0" animBg="1"/>
      <p:bldP spid="16" grpId="1" animBg="1"/>
      <p:bldP spid="17" grpId="0"/>
      <p:bldP spid="17" grpId="1"/>
      <p:bldP spid="22" grpId="0" animBg="1"/>
      <p:bldP spid="23" grpId="0"/>
      <p:bldP spid="33" grpId="0" animBg="1"/>
      <p:bldP spid="33" grpId="1" animBg="1"/>
      <p:bldP spid="34" grpId="0"/>
      <p:bldP spid="3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67F7-2F89-43C2-B0BC-B60FF8AA1900}"/>
              </a:ext>
            </a:extLst>
          </p:cNvPr>
          <p:cNvSpPr>
            <a:spLocks noGrp="1"/>
          </p:cNvSpPr>
          <p:nvPr>
            <p:ph type="title"/>
          </p:nvPr>
        </p:nvSpPr>
        <p:spPr/>
        <p:txBody>
          <a:bodyPr/>
          <a:lstStyle/>
          <a:p>
            <a:r>
              <a:rPr lang="en-GB" dirty="0"/>
              <a:t>RPM Measurement</a:t>
            </a:r>
          </a:p>
        </p:txBody>
      </p:sp>
      <p:pic>
        <p:nvPicPr>
          <p:cNvPr id="6" name="Content Placeholder 5">
            <a:extLst>
              <a:ext uri="{FF2B5EF4-FFF2-40B4-BE49-F238E27FC236}">
                <a16:creationId xmlns:a16="http://schemas.microsoft.com/office/drawing/2014/main" id="{A0DC46B1-8685-41CF-AEEF-5B96EA2CB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026" y="1547550"/>
            <a:ext cx="3658111" cy="3762900"/>
          </a:xfrm>
        </p:spPr>
      </p:pic>
      <p:sp>
        <p:nvSpPr>
          <p:cNvPr id="4" name="Slide Number Placeholder 3">
            <a:extLst>
              <a:ext uri="{FF2B5EF4-FFF2-40B4-BE49-F238E27FC236}">
                <a16:creationId xmlns:a16="http://schemas.microsoft.com/office/drawing/2014/main" id="{86ECEA6E-4A25-4AC0-89AF-AAC3B8E60DD9}"/>
              </a:ext>
            </a:extLst>
          </p:cNvPr>
          <p:cNvSpPr>
            <a:spLocks noGrp="1"/>
          </p:cNvSpPr>
          <p:nvPr>
            <p:ph type="sldNum" sz="quarter" idx="10"/>
          </p:nvPr>
        </p:nvSpPr>
        <p:spPr/>
        <p:txBody>
          <a:bodyPr/>
          <a:lstStyle/>
          <a:p>
            <a:pPr>
              <a:defRPr/>
            </a:pPr>
            <a:fld id="{7450B514-6E3B-4CB5-8B71-D7910935A798}" type="slidenum">
              <a:rPr lang="en-GB" smtClean="0"/>
              <a:pPr>
                <a:defRPr/>
              </a:pPr>
              <a:t>11</a:t>
            </a:fld>
            <a:endParaRPr lang="en-GB"/>
          </a:p>
        </p:txBody>
      </p:sp>
      <p:sp>
        <p:nvSpPr>
          <p:cNvPr id="7" name="Rectangle 6">
            <a:extLst>
              <a:ext uri="{FF2B5EF4-FFF2-40B4-BE49-F238E27FC236}">
                <a16:creationId xmlns:a16="http://schemas.microsoft.com/office/drawing/2014/main" id="{3A528BC5-FA45-4511-AE99-FD815A12CD9E}"/>
              </a:ext>
            </a:extLst>
          </p:cNvPr>
          <p:cNvSpPr/>
          <p:nvPr/>
        </p:nvSpPr>
        <p:spPr bwMode="auto">
          <a:xfrm>
            <a:off x="2647950" y="178276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A1C186F-B201-4291-A630-5A82DEB5918E}"/>
              </a:ext>
            </a:extLst>
          </p:cNvPr>
          <p:cNvSpPr/>
          <p:nvPr/>
        </p:nvSpPr>
        <p:spPr bwMode="auto">
          <a:xfrm>
            <a:off x="2228850" y="2560901"/>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4ADEEC0-FF24-499A-866A-BAA439F426C5}"/>
              </a:ext>
            </a:extLst>
          </p:cNvPr>
          <p:cNvSpPr/>
          <p:nvPr/>
        </p:nvSpPr>
        <p:spPr bwMode="auto">
          <a:xfrm>
            <a:off x="4562475" y="4240213"/>
            <a:ext cx="129540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539C325E-289F-44AD-A523-6EFA73ADB7A1}"/>
              </a:ext>
            </a:extLst>
          </p:cNvPr>
          <p:cNvSpPr/>
          <p:nvPr/>
        </p:nvSpPr>
        <p:spPr bwMode="auto">
          <a:xfrm>
            <a:off x="5133975" y="496411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F01296F5-0E7D-43D0-A7C3-3E6162F0650B}"/>
              </a:ext>
            </a:extLst>
          </p:cNvPr>
          <p:cNvSpPr/>
          <p:nvPr/>
        </p:nvSpPr>
        <p:spPr bwMode="auto">
          <a:xfrm>
            <a:off x="2809620" y="4391157"/>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2A2D3AA8-3912-4C8F-ABF0-E6DEDC3AF366}"/>
              </a:ext>
            </a:extLst>
          </p:cNvPr>
          <p:cNvSpPr/>
          <p:nvPr/>
        </p:nvSpPr>
        <p:spPr bwMode="auto">
          <a:xfrm>
            <a:off x="3786329" y="4297887"/>
            <a:ext cx="294481" cy="21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CF6DDD68-07C0-40C7-9136-387688DAB0CE}"/>
              </a:ext>
            </a:extLst>
          </p:cNvPr>
          <p:cNvSpPr/>
          <p:nvPr/>
        </p:nvSpPr>
        <p:spPr bwMode="auto">
          <a:xfrm>
            <a:off x="2004630" y="4217989"/>
            <a:ext cx="1123950" cy="109246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145E19B-7B74-4284-8CAA-EA342FD24520}"/>
              </a:ext>
            </a:extLst>
          </p:cNvPr>
          <p:cNvSpPr/>
          <p:nvPr/>
        </p:nvSpPr>
        <p:spPr bwMode="auto">
          <a:xfrm>
            <a:off x="1244948" y="2725738"/>
            <a:ext cx="1123950" cy="275126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E1BEB47-B3DA-4D71-A002-05B0FAE2D63B}"/>
              </a:ext>
            </a:extLst>
          </p:cNvPr>
          <p:cNvSpPr/>
          <p:nvPr/>
        </p:nvSpPr>
        <p:spPr bwMode="auto">
          <a:xfrm>
            <a:off x="2152112" y="3103826"/>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17" name="Straight Arrow Connector 16">
            <a:extLst>
              <a:ext uri="{FF2B5EF4-FFF2-40B4-BE49-F238E27FC236}">
                <a16:creationId xmlns:a16="http://schemas.microsoft.com/office/drawing/2014/main" id="{3B1DA531-540C-4B38-B119-4ACC9C045C7A}"/>
              </a:ext>
            </a:extLst>
          </p:cNvPr>
          <p:cNvCxnSpPr/>
          <p:nvPr/>
        </p:nvCxnSpPr>
        <p:spPr bwMode="auto">
          <a:xfrm flipH="1">
            <a:off x="2368898" y="3362325"/>
            <a:ext cx="974377" cy="0"/>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343AADEC-0A0B-4EAF-8361-A936CBDD55BB}"/>
              </a:ext>
            </a:extLst>
          </p:cNvPr>
          <p:cNvSpPr txBox="1"/>
          <p:nvPr/>
        </p:nvSpPr>
        <p:spPr>
          <a:xfrm>
            <a:off x="769375" y="3187921"/>
            <a:ext cx="2109812" cy="369332"/>
          </a:xfrm>
          <a:prstGeom prst="rect">
            <a:avLst/>
          </a:prstGeom>
          <a:noFill/>
        </p:spPr>
        <p:txBody>
          <a:bodyPr wrap="square">
            <a:spAutoFit/>
          </a:bodyPr>
          <a:lstStyle/>
          <a:p>
            <a:r>
              <a:rPr lang="en-GB" dirty="0"/>
              <a:t>RPM</a:t>
            </a:r>
          </a:p>
        </p:txBody>
      </p:sp>
      <p:sp>
        <p:nvSpPr>
          <p:cNvPr id="20" name="Rectangle: Rounded Corners 19">
            <a:extLst>
              <a:ext uri="{FF2B5EF4-FFF2-40B4-BE49-F238E27FC236}">
                <a16:creationId xmlns:a16="http://schemas.microsoft.com/office/drawing/2014/main" id="{5C7CEBC1-AFF3-4E9B-90E4-B3694BAB38F6}"/>
              </a:ext>
            </a:extLst>
          </p:cNvPr>
          <p:cNvSpPr/>
          <p:nvPr/>
        </p:nvSpPr>
        <p:spPr bwMode="auto">
          <a:xfrm>
            <a:off x="6229927" y="2631687"/>
            <a:ext cx="2144698" cy="110457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dirty="0">
                <a:solidFill>
                  <a:schemeClr val="tx1"/>
                </a:solidFill>
                <a:latin typeface="Arial" charset="0"/>
              </a:rPr>
              <a:t>Data Collection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Arial" charset="0"/>
              </a:rPr>
              <a:t>Raspberry Pi</a:t>
            </a:r>
          </a:p>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tx1"/>
                </a:solidFill>
                <a:latin typeface="Arial" charset="0"/>
              </a:rPr>
              <a:t>SSH over </a:t>
            </a:r>
            <a:r>
              <a:rPr lang="en-GB" dirty="0" err="1">
                <a:solidFill>
                  <a:schemeClr val="tx1"/>
                </a:solidFill>
                <a:latin typeface="Arial" charset="0"/>
              </a:rPr>
              <a:t>WiFi</a:t>
            </a:r>
            <a:endParaRPr kumimoji="0" lang="en-GB" sz="1800" b="0" i="0" u="none" strike="noStrike" cap="none" normalizeH="0" baseline="0" dirty="0">
              <a:ln>
                <a:noFill/>
              </a:ln>
              <a:solidFill>
                <a:schemeClr val="tx1"/>
              </a:solidFill>
              <a:effectLst/>
              <a:latin typeface="Arial" charset="0"/>
            </a:endParaRPr>
          </a:p>
        </p:txBody>
      </p:sp>
      <p:grpSp>
        <p:nvGrpSpPr>
          <p:cNvPr id="21" name="Group 20">
            <a:extLst>
              <a:ext uri="{FF2B5EF4-FFF2-40B4-BE49-F238E27FC236}">
                <a16:creationId xmlns:a16="http://schemas.microsoft.com/office/drawing/2014/main" id="{E531A713-7A97-43E2-A63A-DF6B2EADD6DD}"/>
              </a:ext>
            </a:extLst>
          </p:cNvPr>
          <p:cNvGrpSpPr/>
          <p:nvPr/>
        </p:nvGrpSpPr>
        <p:grpSpPr>
          <a:xfrm>
            <a:off x="6658599" y="4671025"/>
            <a:ext cx="1439724" cy="907455"/>
            <a:chOff x="3171732" y="2781665"/>
            <a:chExt cx="2400487" cy="1513022"/>
          </a:xfrm>
        </p:grpSpPr>
        <p:sp>
          <p:nvSpPr>
            <p:cNvPr id="22" name="Rectangle: Rounded Corners 21">
              <a:extLst>
                <a:ext uri="{FF2B5EF4-FFF2-40B4-BE49-F238E27FC236}">
                  <a16:creationId xmlns:a16="http://schemas.microsoft.com/office/drawing/2014/main" id="{E020FAD0-0F95-43D1-BC31-F522B6745DCD}"/>
                </a:ext>
              </a:extLst>
            </p:cNvPr>
            <p:cNvSpPr/>
            <p:nvPr/>
          </p:nvSpPr>
          <p:spPr bwMode="auto">
            <a:xfrm>
              <a:off x="3219450" y="3086100"/>
              <a:ext cx="2305050" cy="685800"/>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3" name="Rectangle: Rounded Corners 22">
              <a:extLst>
                <a:ext uri="{FF2B5EF4-FFF2-40B4-BE49-F238E27FC236}">
                  <a16:creationId xmlns:a16="http://schemas.microsoft.com/office/drawing/2014/main" id="{946035CB-9E4B-4494-88C7-3639C19E5DA6}"/>
                </a:ext>
              </a:extLst>
            </p:cNvPr>
            <p:cNvSpPr/>
            <p:nvPr/>
          </p:nvSpPr>
          <p:spPr bwMode="auto">
            <a:xfrm rot="850461">
              <a:off x="3171732" y="3536159"/>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4" name="Rectangle: Rounded Corners 23">
              <a:extLst>
                <a:ext uri="{FF2B5EF4-FFF2-40B4-BE49-F238E27FC236}">
                  <a16:creationId xmlns:a16="http://schemas.microsoft.com/office/drawing/2014/main" id="{83866555-7EC9-4529-ACD8-069D844231BE}"/>
                </a:ext>
              </a:extLst>
            </p:cNvPr>
            <p:cNvSpPr/>
            <p:nvPr/>
          </p:nvSpPr>
          <p:spPr bwMode="auto">
            <a:xfrm>
              <a:off x="3713318" y="2781665"/>
              <a:ext cx="1317313" cy="541338"/>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5" name="Rectangle: Rounded Corners 24">
              <a:extLst>
                <a:ext uri="{FF2B5EF4-FFF2-40B4-BE49-F238E27FC236}">
                  <a16:creationId xmlns:a16="http://schemas.microsoft.com/office/drawing/2014/main" id="{A83F3730-311B-41E5-AB8E-A16D66D5823A}"/>
                </a:ext>
              </a:extLst>
            </p:cNvPr>
            <p:cNvSpPr/>
            <p:nvPr/>
          </p:nvSpPr>
          <p:spPr bwMode="auto">
            <a:xfrm rot="20749539" flipH="1">
              <a:off x="5355334" y="3536160"/>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sp>
        <p:nvSpPr>
          <p:cNvPr id="27" name="Freeform: Shape 26">
            <a:extLst>
              <a:ext uri="{FF2B5EF4-FFF2-40B4-BE49-F238E27FC236}">
                <a16:creationId xmlns:a16="http://schemas.microsoft.com/office/drawing/2014/main" id="{28398156-520B-48D6-8BA2-708A8F5EB89D}"/>
              </a:ext>
            </a:extLst>
          </p:cNvPr>
          <p:cNvSpPr/>
          <p:nvPr/>
        </p:nvSpPr>
        <p:spPr bwMode="auto">
          <a:xfrm rot="211095">
            <a:off x="4068415" y="4344461"/>
            <a:ext cx="2940587" cy="653128"/>
          </a:xfrm>
          <a:custGeom>
            <a:avLst/>
            <a:gdLst>
              <a:gd name="connsiteX0" fmla="*/ 0 w 3126658"/>
              <a:gd name="connsiteY0" fmla="*/ 0 h 750807"/>
              <a:gd name="connsiteX1" fmla="*/ 393290 w 3126658"/>
              <a:gd name="connsiteY1" fmla="*/ 540774 h 750807"/>
              <a:gd name="connsiteX2" fmla="*/ 1612490 w 3126658"/>
              <a:gd name="connsiteY2" fmla="*/ 747252 h 750807"/>
              <a:gd name="connsiteX3" fmla="*/ 2330245 w 3126658"/>
              <a:gd name="connsiteY3" fmla="*/ 393291 h 750807"/>
              <a:gd name="connsiteX4" fmla="*/ 3126658 w 3126658"/>
              <a:gd name="connsiteY4" fmla="*/ 422787 h 75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658" h="750807">
                <a:moveTo>
                  <a:pt x="0" y="0"/>
                </a:moveTo>
                <a:cubicBezTo>
                  <a:pt x="62271" y="208116"/>
                  <a:pt x="124542" y="416232"/>
                  <a:pt x="393290" y="540774"/>
                </a:cubicBezTo>
                <a:cubicBezTo>
                  <a:pt x="662038" y="665316"/>
                  <a:pt x="1289664" y="771832"/>
                  <a:pt x="1612490" y="747252"/>
                </a:cubicBezTo>
                <a:cubicBezTo>
                  <a:pt x="1935316" y="722672"/>
                  <a:pt x="2077884" y="447369"/>
                  <a:pt x="2330245" y="393291"/>
                </a:cubicBezTo>
                <a:cubicBezTo>
                  <a:pt x="2582606" y="339214"/>
                  <a:pt x="2952955" y="460477"/>
                  <a:pt x="3126658" y="422787"/>
                </a:cubicBez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A1A142A1-68BB-483F-BFD2-A3C6BD3C4BB7}"/>
              </a:ext>
            </a:extLst>
          </p:cNvPr>
          <p:cNvCxnSpPr>
            <a:cxnSpLocks/>
          </p:cNvCxnSpPr>
          <p:nvPr/>
        </p:nvCxnSpPr>
        <p:spPr bwMode="auto">
          <a:xfrm flipH="1">
            <a:off x="2512219" y="3363019"/>
            <a:ext cx="831057" cy="0"/>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F40756DD-76B4-469C-AE7F-E8F9D3D8D6EF}"/>
              </a:ext>
            </a:extLst>
          </p:cNvPr>
          <p:cNvSpPr txBox="1"/>
          <p:nvPr/>
        </p:nvSpPr>
        <p:spPr>
          <a:xfrm>
            <a:off x="2345046" y="4370047"/>
            <a:ext cx="2109812" cy="369332"/>
          </a:xfrm>
          <a:prstGeom prst="rect">
            <a:avLst/>
          </a:prstGeom>
          <a:noFill/>
        </p:spPr>
        <p:txBody>
          <a:bodyPr wrap="square">
            <a:spAutoFit/>
          </a:bodyPr>
          <a:lstStyle/>
          <a:p>
            <a:r>
              <a:rPr lang="en-US" dirty="0"/>
              <a:t>IR Sensor</a:t>
            </a:r>
            <a:endParaRPr lang="en-GB" dirty="0"/>
          </a:p>
        </p:txBody>
      </p:sp>
      <p:sp>
        <p:nvSpPr>
          <p:cNvPr id="29" name="Rectangle: Rounded Corners 28">
            <a:extLst>
              <a:ext uri="{FF2B5EF4-FFF2-40B4-BE49-F238E27FC236}">
                <a16:creationId xmlns:a16="http://schemas.microsoft.com/office/drawing/2014/main" id="{A4D43021-4C0C-471D-A58A-38CD957EF680}"/>
              </a:ext>
            </a:extLst>
          </p:cNvPr>
          <p:cNvSpPr/>
          <p:nvPr/>
        </p:nvSpPr>
        <p:spPr bwMode="auto">
          <a:xfrm>
            <a:off x="7648575" y="4284206"/>
            <a:ext cx="58991" cy="45493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7163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67F7-2F89-43C2-B0BC-B60FF8AA1900}"/>
              </a:ext>
            </a:extLst>
          </p:cNvPr>
          <p:cNvSpPr>
            <a:spLocks noGrp="1"/>
          </p:cNvSpPr>
          <p:nvPr>
            <p:ph type="title"/>
          </p:nvPr>
        </p:nvSpPr>
        <p:spPr/>
        <p:txBody>
          <a:bodyPr/>
          <a:lstStyle/>
          <a:p>
            <a:r>
              <a:rPr lang="en-GB" dirty="0"/>
              <a:t>Power Measurement</a:t>
            </a:r>
          </a:p>
        </p:txBody>
      </p:sp>
      <p:pic>
        <p:nvPicPr>
          <p:cNvPr id="6" name="Content Placeholder 5">
            <a:extLst>
              <a:ext uri="{FF2B5EF4-FFF2-40B4-BE49-F238E27FC236}">
                <a16:creationId xmlns:a16="http://schemas.microsoft.com/office/drawing/2014/main" id="{A0DC46B1-8685-41CF-AEEF-5B96EA2CB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026" y="1547550"/>
            <a:ext cx="3658111" cy="3762900"/>
          </a:xfrm>
        </p:spPr>
      </p:pic>
      <p:sp>
        <p:nvSpPr>
          <p:cNvPr id="4" name="Slide Number Placeholder 3">
            <a:extLst>
              <a:ext uri="{FF2B5EF4-FFF2-40B4-BE49-F238E27FC236}">
                <a16:creationId xmlns:a16="http://schemas.microsoft.com/office/drawing/2014/main" id="{86ECEA6E-4A25-4AC0-89AF-AAC3B8E60DD9}"/>
              </a:ext>
            </a:extLst>
          </p:cNvPr>
          <p:cNvSpPr>
            <a:spLocks noGrp="1"/>
          </p:cNvSpPr>
          <p:nvPr>
            <p:ph type="sldNum" sz="quarter" idx="10"/>
          </p:nvPr>
        </p:nvSpPr>
        <p:spPr/>
        <p:txBody>
          <a:bodyPr/>
          <a:lstStyle/>
          <a:p>
            <a:pPr>
              <a:defRPr/>
            </a:pPr>
            <a:fld id="{7450B514-6E3B-4CB5-8B71-D7910935A798}" type="slidenum">
              <a:rPr lang="en-GB" smtClean="0"/>
              <a:pPr>
                <a:defRPr/>
              </a:pPr>
              <a:t>12</a:t>
            </a:fld>
            <a:endParaRPr lang="en-GB"/>
          </a:p>
        </p:txBody>
      </p:sp>
      <p:sp>
        <p:nvSpPr>
          <p:cNvPr id="7" name="Rectangle 6">
            <a:extLst>
              <a:ext uri="{FF2B5EF4-FFF2-40B4-BE49-F238E27FC236}">
                <a16:creationId xmlns:a16="http://schemas.microsoft.com/office/drawing/2014/main" id="{3A528BC5-FA45-4511-AE99-FD815A12CD9E}"/>
              </a:ext>
            </a:extLst>
          </p:cNvPr>
          <p:cNvSpPr/>
          <p:nvPr/>
        </p:nvSpPr>
        <p:spPr bwMode="auto">
          <a:xfrm>
            <a:off x="2647950" y="178276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A1C186F-B201-4291-A630-5A82DEB5918E}"/>
              </a:ext>
            </a:extLst>
          </p:cNvPr>
          <p:cNvSpPr/>
          <p:nvPr/>
        </p:nvSpPr>
        <p:spPr bwMode="auto">
          <a:xfrm>
            <a:off x="2228850" y="2560901"/>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4ADEEC0-FF24-499A-866A-BAA439F426C5}"/>
              </a:ext>
            </a:extLst>
          </p:cNvPr>
          <p:cNvSpPr/>
          <p:nvPr/>
        </p:nvSpPr>
        <p:spPr bwMode="auto">
          <a:xfrm>
            <a:off x="4562475" y="4240213"/>
            <a:ext cx="129540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539C325E-289F-44AD-A523-6EFA73ADB7A1}"/>
              </a:ext>
            </a:extLst>
          </p:cNvPr>
          <p:cNvSpPr/>
          <p:nvPr/>
        </p:nvSpPr>
        <p:spPr bwMode="auto">
          <a:xfrm>
            <a:off x="5133975" y="496411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F01296F5-0E7D-43D0-A7C3-3E6162F0650B}"/>
              </a:ext>
            </a:extLst>
          </p:cNvPr>
          <p:cNvSpPr/>
          <p:nvPr/>
        </p:nvSpPr>
        <p:spPr bwMode="auto">
          <a:xfrm>
            <a:off x="2809620" y="4391157"/>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2A2D3AA8-3912-4C8F-ABF0-E6DEDC3AF366}"/>
              </a:ext>
            </a:extLst>
          </p:cNvPr>
          <p:cNvSpPr/>
          <p:nvPr/>
        </p:nvSpPr>
        <p:spPr bwMode="auto">
          <a:xfrm>
            <a:off x="3786329" y="4297887"/>
            <a:ext cx="294481" cy="21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CF6DDD68-07C0-40C7-9136-387688DAB0CE}"/>
              </a:ext>
            </a:extLst>
          </p:cNvPr>
          <p:cNvSpPr/>
          <p:nvPr/>
        </p:nvSpPr>
        <p:spPr bwMode="auto">
          <a:xfrm>
            <a:off x="2004630" y="4217989"/>
            <a:ext cx="1123950" cy="109246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145E19B-7B74-4284-8CAA-EA342FD24520}"/>
              </a:ext>
            </a:extLst>
          </p:cNvPr>
          <p:cNvSpPr/>
          <p:nvPr/>
        </p:nvSpPr>
        <p:spPr bwMode="auto">
          <a:xfrm>
            <a:off x="1244948" y="2725738"/>
            <a:ext cx="1123950" cy="275126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E1BEB47-B3DA-4D71-A002-05B0FAE2D63B}"/>
              </a:ext>
            </a:extLst>
          </p:cNvPr>
          <p:cNvSpPr/>
          <p:nvPr/>
        </p:nvSpPr>
        <p:spPr bwMode="auto">
          <a:xfrm>
            <a:off x="2152112" y="3103826"/>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0" name="Rectangle: Rounded Corners 19">
            <a:extLst>
              <a:ext uri="{FF2B5EF4-FFF2-40B4-BE49-F238E27FC236}">
                <a16:creationId xmlns:a16="http://schemas.microsoft.com/office/drawing/2014/main" id="{5C7CEBC1-AFF3-4E9B-90E4-B3694BAB38F6}"/>
              </a:ext>
            </a:extLst>
          </p:cNvPr>
          <p:cNvSpPr/>
          <p:nvPr/>
        </p:nvSpPr>
        <p:spPr bwMode="auto">
          <a:xfrm>
            <a:off x="6229927" y="2631687"/>
            <a:ext cx="2144698" cy="110457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dirty="0">
                <a:solidFill>
                  <a:schemeClr val="tx1"/>
                </a:solidFill>
                <a:latin typeface="Arial" charset="0"/>
              </a:rPr>
              <a:t>Data Collection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err="1">
                <a:ln>
                  <a:noFill/>
                </a:ln>
                <a:solidFill>
                  <a:schemeClr val="tx1"/>
                </a:solidFill>
                <a:effectLst/>
                <a:latin typeface="Arial" charset="0"/>
              </a:rPr>
              <a:t>QGroundControl</a:t>
            </a:r>
            <a:endParaRPr kumimoji="0" lang="en-GB" sz="1800" b="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tx1"/>
                </a:solidFill>
                <a:latin typeface="Arial" charset="0"/>
              </a:rPr>
              <a:t>Telemetry</a:t>
            </a:r>
            <a:endParaRPr kumimoji="0" lang="en-GB" sz="1800" b="0" i="0" u="none" strike="noStrike" cap="none" normalizeH="0" baseline="0" dirty="0">
              <a:ln>
                <a:noFill/>
              </a:ln>
              <a:solidFill>
                <a:schemeClr val="tx1"/>
              </a:solidFill>
              <a:effectLst/>
              <a:latin typeface="Arial" charset="0"/>
            </a:endParaRPr>
          </a:p>
        </p:txBody>
      </p:sp>
      <p:grpSp>
        <p:nvGrpSpPr>
          <p:cNvPr id="21" name="Group 20">
            <a:extLst>
              <a:ext uri="{FF2B5EF4-FFF2-40B4-BE49-F238E27FC236}">
                <a16:creationId xmlns:a16="http://schemas.microsoft.com/office/drawing/2014/main" id="{E531A713-7A97-43E2-A63A-DF6B2EADD6DD}"/>
              </a:ext>
            </a:extLst>
          </p:cNvPr>
          <p:cNvGrpSpPr/>
          <p:nvPr/>
        </p:nvGrpSpPr>
        <p:grpSpPr>
          <a:xfrm>
            <a:off x="6658599" y="4671025"/>
            <a:ext cx="1439724" cy="907455"/>
            <a:chOff x="3171732" y="2781665"/>
            <a:chExt cx="2400487" cy="1513022"/>
          </a:xfrm>
        </p:grpSpPr>
        <p:sp>
          <p:nvSpPr>
            <p:cNvPr id="22" name="Rectangle: Rounded Corners 21">
              <a:extLst>
                <a:ext uri="{FF2B5EF4-FFF2-40B4-BE49-F238E27FC236}">
                  <a16:creationId xmlns:a16="http://schemas.microsoft.com/office/drawing/2014/main" id="{E020FAD0-0F95-43D1-BC31-F522B6745DCD}"/>
                </a:ext>
              </a:extLst>
            </p:cNvPr>
            <p:cNvSpPr/>
            <p:nvPr/>
          </p:nvSpPr>
          <p:spPr bwMode="auto">
            <a:xfrm>
              <a:off x="3219450" y="3086100"/>
              <a:ext cx="2305050" cy="685800"/>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3" name="Rectangle: Rounded Corners 22">
              <a:extLst>
                <a:ext uri="{FF2B5EF4-FFF2-40B4-BE49-F238E27FC236}">
                  <a16:creationId xmlns:a16="http://schemas.microsoft.com/office/drawing/2014/main" id="{946035CB-9E4B-4494-88C7-3639C19E5DA6}"/>
                </a:ext>
              </a:extLst>
            </p:cNvPr>
            <p:cNvSpPr/>
            <p:nvPr/>
          </p:nvSpPr>
          <p:spPr bwMode="auto">
            <a:xfrm rot="850461">
              <a:off x="3171732" y="3536159"/>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4" name="Rectangle: Rounded Corners 23">
              <a:extLst>
                <a:ext uri="{FF2B5EF4-FFF2-40B4-BE49-F238E27FC236}">
                  <a16:creationId xmlns:a16="http://schemas.microsoft.com/office/drawing/2014/main" id="{83866555-7EC9-4529-ACD8-069D844231BE}"/>
                </a:ext>
              </a:extLst>
            </p:cNvPr>
            <p:cNvSpPr/>
            <p:nvPr/>
          </p:nvSpPr>
          <p:spPr bwMode="auto">
            <a:xfrm>
              <a:off x="3713318" y="2781665"/>
              <a:ext cx="1317313" cy="541338"/>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5" name="Rectangle: Rounded Corners 24">
              <a:extLst>
                <a:ext uri="{FF2B5EF4-FFF2-40B4-BE49-F238E27FC236}">
                  <a16:creationId xmlns:a16="http://schemas.microsoft.com/office/drawing/2014/main" id="{A83F3730-311B-41E5-AB8E-A16D66D5823A}"/>
                </a:ext>
              </a:extLst>
            </p:cNvPr>
            <p:cNvSpPr/>
            <p:nvPr/>
          </p:nvSpPr>
          <p:spPr bwMode="auto">
            <a:xfrm rot="20749539" flipH="1">
              <a:off x="5355334" y="3536160"/>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sp>
        <p:nvSpPr>
          <p:cNvPr id="29" name="TextBox 28">
            <a:extLst>
              <a:ext uri="{FF2B5EF4-FFF2-40B4-BE49-F238E27FC236}">
                <a16:creationId xmlns:a16="http://schemas.microsoft.com/office/drawing/2014/main" id="{90C8EB31-5E5F-40E1-B060-3BFECE3A1D25}"/>
              </a:ext>
            </a:extLst>
          </p:cNvPr>
          <p:cNvSpPr txBox="1"/>
          <p:nvPr/>
        </p:nvSpPr>
        <p:spPr>
          <a:xfrm>
            <a:off x="898451" y="3134544"/>
            <a:ext cx="2109812" cy="369332"/>
          </a:xfrm>
          <a:prstGeom prst="rect">
            <a:avLst/>
          </a:prstGeom>
          <a:noFill/>
        </p:spPr>
        <p:txBody>
          <a:bodyPr wrap="square">
            <a:spAutoFit/>
          </a:bodyPr>
          <a:lstStyle/>
          <a:p>
            <a:r>
              <a:rPr lang="en-GB" dirty="0"/>
              <a:t>Power</a:t>
            </a:r>
          </a:p>
        </p:txBody>
      </p:sp>
      <p:sp>
        <p:nvSpPr>
          <p:cNvPr id="30" name="Rectangle: Rounded Corners 29">
            <a:extLst>
              <a:ext uri="{FF2B5EF4-FFF2-40B4-BE49-F238E27FC236}">
                <a16:creationId xmlns:a16="http://schemas.microsoft.com/office/drawing/2014/main" id="{E330606F-2083-4C42-82C2-3B77CA516759}"/>
              </a:ext>
            </a:extLst>
          </p:cNvPr>
          <p:cNvSpPr/>
          <p:nvPr/>
        </p:nvSpPr>
        <p:spPr bwMode="auto">
          <a:xfrm>
            <a:off x="7648575" y="4284206"/>
            <a:ext cx="58991" cy="45493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5" name="Freeform: Shape 4">
            <a:extLst>
              <a:ext uri="{FF2B5EF4-FFF2-40B4-BE49-F238E27FC236}">
                <a16:creationId xmlns:a16="http://schemas.microsoft.com/office/drawing/2014/main" id="{05849860-0A38-4EF5-A75B-5DA3363809CF}"/>
              </a:ext>
            </a:extLst>
          </p:cNvPr>
          <p:cNvSpPr/>
          <p:nvPr/>
        </p:nvSpPr>
        <p:spPr bwMode="auto">
          <a:xfrm>
            <a:off x="7764780" y="3703320"/>
            <a:ext cx="900112" cy="571500"/>
          </a:xfrm>
          <a:custGeom>
            <a:avLst/>
            <a:gdLst>
              <a:gd name="connsiteX0" fmla="*/ 0 w 808577"/>
              <a:gd name="connsiteY0" fmla="*/ 571500 h 571500"/>
              <a:gd name="connsiteX1" fmla="*/ 38100 w 808577"/>
              <a:gd name="connsiteY1" fmla="*/ 502920 h 571500"/>
              <a:gd name="connsiteX2" fmla="*/ 144780 w 808577"/>
              <a:gd name="connsiteY2" fmla="*/ 502920 h 571500"/>
              <a:gd name="connsiteX3" fmla="*/ 213360 w 808577"/>
              <a:gd name="connsiteY3" fmla="*/ 426720 h 571500"/>
              <a:gd name="connsiteX4" fmla="*/ 373380 w 808577"/>
              <a:gd name="connsiteY4" fmla="*/ 403860 h 571500"/>
              <a:gd name="connsiteX5" fmla="*/ 472440 w 808577"/>
              <a:gd name="connsiteY5" fmla="*/ 243840 h 571500"/>
              <a:gd name="connsiteX6" fmla="*/ 792480 w 808577"/>
              <a:gd name="connsiteY6" fmla="*/ 205740 h 571500"/>
              <a:gd name="connsiteX7" fmla="*/ 792480 w 808577"/>
              <a:gd name="connsiteY7"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577" h="571500">
                <a:moveTo>
                  <a:pt x="0" y="571500"/>
                </a:moveTo>
                <a:cubicBezTo>
                  <a:pt x="6985" y="542925"/>
                  <a:pt x="13970" y="514350"/>
                  <a:pt x="38100" y="502920"/>
                </a:cubicBezTo>
                <a:cubicBezTo>
                  <a:pt x="62230" y="491490"/>
                  <a:pt x="115570" y="515620"/>
                  <a:pt x="144780" y="502920"/>
                </a:cubicBezTo>
                <a:cubicBezTo>
                  <a:pt x="173990" y="490220"/>
                  <a:pt x="175260" y="443230"/>
                  <a:pt x="213360" y="426720"/>
                </a:cubicBezTo>
                <a:cubicBezTo>
                  <a:pt x="251460" y="410210"/>
                  <a:pt x="330200" y="434340"/>
                  <a:pt x="373380" y="403860"/>
                </a:cubicBezTo>
                <a:cubicBezTo>
                  <a:pt x="416560" y="373380"/>
                  <a:pt x="402590" y="276860"/>
                  <a:pt x="472440" y="243840"/>
                </a:cubicBezTo>
                <a:cubicBezTo>
                  <a:pt x="542290" y="210820"/>
                  <a:pt x="739140" y="246380"/>
                  <a:pt x="792480" y="205740"/>
                </a:cubicBezTo>
                <a:cubicBezTo>
                  <a:pt x="845820" y="165100"/>
                  <a:pt x="745490" y="85090"/>
                  <a:pt x="792480" y="0"/>
                </a:cubicBezTo>
              </a:path>
            </a:pathLst>
          </a:custGeom>
          <a:ln>
            <a:prstDash val="sysDash"/>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55387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67F7-2F89-43C2-B0BC-B60FF8AA1900}"/>
              </a:ext>
            </a:extLst>
          </p:cNvPr>
          <p:cNvSpPr>
            <a:spLocks noGrp="1"/>
          </p:cNvSpPr>
          <p:nvPr>
            <p:ph type="title"/>
          </p:nvPr>
        </p:nvSpPr>
        <p:spPr/>
        <p:txBody>
          <a:bodyPr/>
          <a:lstStyle/>
          <a:p>
            <a:r>
              <a:rPr lang="en-GB" dirty="0"/>
              <a:t>Pressure Measurement</a:t>
            </a:r>
          </a:p>
        </p:txBody>
      </p:sp>
      <p:pic>
        <p:nvPicPr>
          <p:cNvPr id="6" name="Content Placeholder 5">
            <a:extLst>
              <a:ext uri="{FF2B5EF4-FFF2-40B4-BE49-F238E27FC236}">
                <a16:creationId xmlns:a16="http://schemas.microsoft.com/office/drawing/2014/main" id="{A0DC46B1-8685-41CF-AEEF-5B96EA2CB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026" y="1547550"/>
            <a:ext cx="3658111" cy="3762900"/>
          </a:xfrm>
        </p:spPr>
      </p:pic>
      <p:sp>
        <p:nvSpPr>
          <p:cNvPr id="4" name="Slide Number Placeholder 3">
            <a:extLst>
              <a:ext uri="{FF2B5EF4-FFF2-40B4-BE49-F238E27FC236}">
                <a16:creationId xmlns:a16="http://schemas.microsoft.com/office/drawing/2014/main" id="{86ECEA6E-4A25-4AC0-89AF-AAC3B8E60DD9}"/>
              </a:ext>
            </a:extLst>
          </p:cNvPr>
          <p:cNvSpPr>
            <a:spLocks noGrp="1"/>
          </p:cNvSpPr>
          <p:nvPr>
            <p:ph type="sldNum" sz="quarter" idx="10"/>
          </p:nvPr>
        </p:nvSpPr>
        <p:spPr/>
        <p:txBody>
          <a:bodyPr/>
          <a:lstStyle/>
          <a:p>
            <a:pPr>
              <a:defRPr/>
            </a:pPr>
            <a:fld id="{7450B514-6E3B-4CB5-8B71-D7910935A798}" type="slidenum">
              <a:rPr lang="en-GB" smtClean="0"/>
              <a:pPr>
                <a:defRPr/>
              </a:pPr>
              <a:t>13</a:t>
            </a:fld>
            <a:endParaRPr lang="en-GB"/>
          </a:p>
        </p:txBody>
      </p:sp>
      <p:sp>
        <p:nvSpPr>
          <p:cNvPr id="7" name="Rectangle 6">
            <a:extLst>
              <a:ext uri="{FF2B5EF4-FFF2-40B4-BE49-F238E27FC236}">
                <a16:creationId xmlns:a16="http://schemas.microsoft.com/office/drawing/2014/main" id="{3A528BC5-FA45-4511-AE99-FD815A12CD9E}"/>
              </a:ext>
            </a:extLst>
          </p:cNvPr>
          <p:cNvSpPr/>
          <p:nvPr/>
        </p:nvSpPr>
        <p:spPr bwMode="auto">
          <a:xfrm>
            <a:off x="2647950" y="178276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A1C186F-B201-4291-A630-5A82DEB5918E}"/>
              </a:ext>
            </a:extLst>
          </p:cNvPr>
          <p:cNvSpPr/>
          <p:nvPr/>
        </p:nvSpPr>
        <p:spPr bwMode="auto">
          <a:xfrm>
            <a:off x="2228850" y="2560901"/>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4ADEEC0-FF24-499A-866A-BAA439F426C5}"/>
              </a:ext>
            </a:extLst>
          </p:cNvPr>
          <p:cNvSpPr/>
          <p:nvPr/>
        </p:nvSpPr>
        <p:spPr bwMode="auto">
          <a:xfrm>
            <a:off x="4562475" y="4240213"/>
            <a:ext cx="129540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539C325E-289F-44AD-A523-6EFA73ADB7A1}"/>
              </a:ext>
            </a:extLst>
          </p:cNvPr>
          <p:cNvSpPr/>
          <p:nvPr/>
        </p:nvSpPr>
        <p:spPr bwMode="auto">
          <a:xfrm>
            <a:off x="5133975" y="496411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F01296F5-0E7D-43D0-A7C3-3E6162F0650B}"/>
              </a:ext>
            </a:extLst>
          </p:cNvPr>
          <p:cNvSpPr/>
          <p:nvPr/>
        </p:nvSpPr>
        <p:spPr bwMode="auto">
          <a:xfrm>
            <a:off x="2809620" y="4391157"/>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2A2D3AA8-3912-4C8F-ABF0-E6DEDC3AF366}"/>
              </a:ext>
            </a:extLst>
          </p:cNvPr>
          <p:cNvSpPr/>
          <p:nvPr/>
        </p:nvSpPr>
        <p:spPr bwMode="auto">
          <a:xfrm>
            <a:off x="3786329" y="4297887"/>
            <a:ext cx="294481" cy="21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CF6DDD68-07C0-40C7-9136-387688DAB0CE}"/>
              </a:ext>
            </a:extLst>
          </p:cNvPr>
          <p:cNvSpPr/>
          <p:nvPr/>
        </p:nvSpPr>
        <p:spPr bwMode="auto">
          <a:xfrm>
            <a:off x="2004630" y="4217989"/>
            <a:ext cx="1123950" cy="109246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145E19B-7B74-4284-8CAA-EA342FD24520}"/>
              </a:ext>
            </a:extLst>
          </p:cNvPr>
          <p:cNvSpPr/>
          <p:nvPr/>
        </p:nvSpPr>
        <p:spPr bwMode="auto">
          <a:xfrm>
            <a:off x="1244948" y="2725738"/>
            <a:ext cx="1123950" cy="275126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E1BEB47-B3DA-4D71-A002-05B0FAE2D63B}"/>
              </a:ext>
            </a:extLst>
          </p:cNvPr>
          <p:cNvSpPr/>
          <p:nvPr/>
        </p:nvSpPr>
        <p:spPr bwMode="auto">
          <a:xfrm>
            <a:off x="2152112" y="3103826"/>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0" name="Rectangle: Rounded Corners 19">
            <a:extLst>
              <a:ext uri="{FF2B5EF4-FFF2-40B4-BE49-F238E27FC236}">
                <a16:creationId xmlns:a16="http://schemas.microsoft.com/office/drawing/2014/main" id="{5C7CEBC1-AFF3-4E9B-90E4-B3694BAB38F6}"/>
              </a:ext>
            </a:extLst>
          </p:cNvPr>
          <p:cNvSpPr/>
          <p:nvPr/>
        </p:nvSpPr>
        <p:spPr bwMode="auto">
          <a:xfrm>
            <a:off x="5810224" y="2631687"/>
            <a:ext cx="2949602" cy="110457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dirty="0">
                <a:solidFill>
                  <a:schemeClr val="tx1"/>
                </a:solidFill>
                <a:latin typeface="Arial" charset="0"/>
              </a:rPr>
              <a:t>Data Collection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Arial" charset="0"/>
              </a:rPr>
              <a:t>DSA Pressure Transducer</a:t>
            </a:r>
          </a:p>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tx1"/>
                </a:solidFill>
                <a:latin typeface="Arial" charset="0"/>
              </a:rPr>
              <a:t>Ethernet</a:t>
            </a:r>
            <a:endParaRPr kumimoji="0" lang="en-GB" sz="1800" b="0" i="0" u="none" strike="noStrike" cap="none" normalizeH="0" baseline="0" dirty="0">
              <a:ln>
                <a:noFill/>
              </a:ln>
              <a:solidFill>
                <a:schemeClr val="tx1"/>
              </a:solidFill>
              <a:effectLst/>
              <a:latin typeface="Arial" charset="0"/>
            </a:endParaRPr>
          </a:p>
        </p:txBody>
      </p:sp>
      <p:grpSp>
        <p:nvGrpSpPr>
          <p:cNvPr id="21" name="Group 20">
            <a:extLst>
              <a:ext uri="{FF2B5EF4-FFF2-40B4-BE49-F238E27FC236}">
                <a16:creationId xmlns:a16="http://schemas.microsoft.com/office/drawing/2014/main" id="{E531A713-7A97-43E2-A63A-DF6B2EADD6DD}"/>
              </a:ext>
            </a:extLst>
          </p:cNvPr>
          <p:cNvGrpSpPr/>
          <p:nvPr/>
        </p:nvGrpSpPr>
        <p:grpSpPr>
          <a:xfrm>
            <a:off x="6658599" y="4671025"/>
            <a:ext cx="1439724" cy="907455"/>
            <a:chOff x="3171732" y="2781665"/>
            <a:chExt cx="2400487" cy="1513022"/>
          </a:xfrm>
        </p:grpSpPr>
        <p:sp>
          <p:nvSpPr>
            <p:cNvPr id="22" name="Rectangle: Rounded Corners 21">
              <a:extLst>
                <a:ext uri="{FF2B5EF4-FFF2-40B4-BE49-F238E27FC236}">
                  <a16:creationId xmlns:a16="http://schemas.microsoft.com/office/drawing/2014/main" id="{E020FAD0-0F95-43D1-BC31-F522B6745DCD}"/>
                </a:ext>
              </a:extLst>
            </p:cNvPr>
            <p:cNvSpPr/>
            <p:nvPr/>
          </p:nvSpPr>
          <p:spPr bwMode="auto">
            <a:xfrm>
              <a:off x="3219450" y="3086100"/>
              <a:ext cx="2305050" cy="685800"/>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3" name="Rectangle: Rounded Corners 22">
              <a:extLst>
                <a:ext uri="{FF2B5EF4-FFF2-40B4-BE49-F238E27FC236}">
                  <a16:creationId xmlns:a16="http://schemas.microsoft.com/office/drawing/2014/main" id="{946035CB-9E4B-4494-88C7-3639C19E5DA6}"/>
                </a:ext>
              </a:extLst>
            </p:cNvPr>
            <p:cNvSpPr/>
            <p:nvPr/>
          </p:nvSpPr>
          <p:spPr bwMode="auto">
            <a:xfrm rot="850461">
              <a:off x="3171732" y="3536159"/>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4" name="Rectangle: Rounded Corners 23">
              <a:extLst>
                <a:ext uri="{FF2B5EF4-FFF2-40B4-BE49-F238E27FC236}">
                  <a16:creationId xmlns:a16="http://schemas.microsoft.com/office/drawing/2014/main" id="{83866555-7EC9-4529-ACD8-069D844231BE}"/>
                </a:ext>
              </a:extLst>
            </p:cNvPr>
            <p:cNvSpPr/>
            <p:nvPr/>
          </p:nvSpPr>
          <p:spPr bwMode="auto">
            <a:xfrm>
              <a:off x="3713318" y="2781665"/>
              <a:ext cx="1317313" cy="541338"/>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5" name="Rectangle: Rounded Corners 24">
              <a:extLst>
                <a:ext uri="{FF2B5EF4-FFF2-40B4-BE49-F238E27FC236}">
                  <a16:creationId xmlns:a16="http://schemas.microsoft.com/office/drawing/2014/main" id="{A83F3730-311B-41E5-AB8E-A16D66D5823A}"/>
                </a:ext>
              </a:extLst>
            </p:cNvPr>
            <p:cNvSpPr/>
            <p:nvPr/>
          </p:nvSpPr>
          <p:spPr bwMode="auto">
            <a:xfrm rot="20749539" flipH="1">
              <a:off x="5355334" y="3536160"/>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sp>
        <p:nvSpPr>
          <p:cNvPr id="3" name="Left Brace 2">
            <a:extLst>
              <a:ext uri="{FF2B5EF4-FFF2-40B4-BE49-F238E27FC236}">
                <a16:creationId xmlns:a16="http://schemas.microsoft.com/office/drawing/2014/main" id="{12D3A7B7-61AB-450B-848F-A5CC61BCA2D5}"/>
              </a:ext>
            </a:extLst>
          </p:cNvPr>
          <p:cNvSpPr/>
          <p:nvPr/>
        </p:nvSpPr>
        <p:spPr bwMode="auto">
          <a:xfrm rot="5400000">
            <a:off x="4431418" y="965382"/>
            <a:ext cx="338492" cy="1740992"/>
          </a:xfrm>
          <a:prstGeom prst="leftBrace">
            <a:avLst>
              <a:gd name="adj1" fmla="val 40785"/>
              <a:gd name="adj2" fmla="val 46297"/>
            </a:avLst>
          </a:prstGeom>
          <a:ln>
            <a:headEnd type="none" w="med" len="med"/>
            <a:tailEnd type="non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027FA0E9-1CBC-478C-B76D-F3C3771E0395}"/>
              </a:ext>
            </a:extLst>
          </p:cNvPr>
          <p:cNvSpPr/>
          <p:nvPr/>
        </p:nvSpPr>
        <p:spPr bwMode="auto">
          <a:xfrm>
            <a:off x="515533" y="2560901"/>
            <a:ext cx="1382484" cy="411318"/>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5" name="Freeform: Shape 4">
            <a:extLst>
              <a:ext uri="{FF2B5EF4-FFF2-40B4-BE49-F238E27FC236}">
                <a16:creationId xmlns:a16="http://schemas.microsoft.com/office/drawing/2014/main" id="{7BF7D3A8-0129-4F73-9867-F06CE1C8DA88}"/>
              </a:ext>
            </a:extLst>
          </p:cNvPr>
          <p:cNvSpPr/>
          <p:nvPr/>
        </p:nvSpPr>
        <p:spPr bwMode="auto">
          <a:xfrm>
            <a:off x="1889760" y="1523539"/>
            <a:ext cx="2793134" cy="1358105"/>
          </a:xfrm>
          <a:custGeom>
            <a:avLst/>
            <a:gdLst>
              <a:gd name="connsiteX0" fmla="*/ 2788920 w 2793134"/>
              <a:gd name="connsiteY0" fmla="*/ 114761 h 1358105"/>
              <a:gd name="connsiteX1" fmla="*/ 2583180 w 2793134"/>
              <a:gd name="connsiteY1" fmla="*/ 461 h 1358105"/>
              <a:gd name="connsiteX2" fmla="*/ 1432560 w 2793134"/>
              <a:gd name="connsiteY2" fmla="*/ 152861 h 1358105"/>
              <a:gd name="connsiteX3" fmla="*/ 769620 w 2793134"/>
              <a:gd name="connsiteY3" fmla="*/ 671021 h 1358105"/>
              <a:gd name="connsiteX4" fmla="*/ 502920 w 2793134"/>
              <a:gd name="connsiteY4" fmla="*/ 1273001 h 1358105"/>
              <a:gd name="connsiteX5" fmla="*/ 0 w 2793134"/>
              <a:gd name="connsiteY5" fmla="*/ 1333961 h 135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3134" h="1358105">
                <a:moveTo>
                  <a:pt x="2788920" y="114761"/>
                </a:moveTo>
                <a:cubicBezTo>
                  <a:pt x="2799080" y="54436"/>
                  <a:pt x="2809240" y="-5889"/>
                  <a:pt x="2583180" y="461"/>
                </a:cubicBezTo>
                <a:cubicBezTo>
                  <a:pt x="2357120" y="6811"/>
                  <a:pt x="1734820" y="41101"/>
                  <a:pt x="1432560" y="152861"/>
                </a:cubicBezTo>
                <a:cubicBezTo>
                  <a:pt x="1130300" y="264621"/>
                  <a:pt x="924560" y="484331"/>
                  <a:pt x="769620" y="671021"/>
                </a:cubicBezTo>
                <a:cubicBezTo>
                  <a:pt x="614680" y="857711"/>
                  <a:pt x="631190" y="1162511"/>
                  <a:pt x="502920" y="1273001"/>
                </a:cubicBezTo>
                <a:cubicBezTo>
                  <a:pt x="374650" y="1383491"/>
                  <a:pt x="41910" y="1365711"/>
                  <a:pt x="0" y="1333961"/>
                </a:cubicBez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32" name="TextBox 31">
            <a:extLst>
              <a:ext uri="{FF2B5EF4-FFF2-40B4-BE49-F238E27FC236}">
                <a16:creationId xmlns:a16="http://schemas.microsoft.com/office/drawing/2014/main" id="{7AA8D168-BF5C-4C81-8BB8-7B52B4428CFC}"/>
              </a:ext>
            </a:extLst>
          </p:cNvPr>
          <p:cNvSpPr txBox="1"/>
          <p:nvPr/>
        </p:nvSpPr>
        <p:spPr>
          <a:xfrm>
            <a:off x="175499" y="3068408"/>
            <a:ext cx="2109812" cy="369332"/>
          </a:xfrm>
          <a:prstGeom prst="rect">
            <a:avLst/>
          </a:prstGeom>
          <a:noFill/>
        </p:spPr>
        <p:txBody>
          <a:bodyPr wrap="square">
            <a:spAutoFit/>
          </a:bodyPr>
          <a:lstStyle/>
          <a:p>
            <a:r>
              <a:rPr lang="en-US" dirty="0"/>
              <a:t>DSA</a:t>
            </a:r>
            <a:endParaRPr lang="en-GB" dirty="0"/>
          </a:p>
        </p:txBody>
      </p:sp>
      <p:sp>
        <p:nvSpPr>
          <p:cNvPr id="35" name="Rectangle: Rounded Corners 34">
            <a:extLst>
              <a:ext uri="{FF2B5EF4-FFF2-40B4-BE49-F238E27FC236}">
                <a16:creationId xmlns:a16="http://schemas.microsoft.com/office/drawing/2014/main" id="{F6A29E33-572D-4C60-960D-02C8CBF838A7}"/>
              </a:ext>
            </a:extLst>
          </p:cNvPr>
          <p:cNvSpPr/>
          <p:nvPr/>
        </p:nvSpPr>
        <p:spPr bwMode="auto">
          <a:xfrm>
            <a:off x="7648575" y="4284206"/>
            <a:ext cx="58991" cy="45493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7287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67F7-2F89-43C2-B0BC-B60FF8AA1900}"/>
              </a:ext>
            </a:extLst>
          </p:cNvPr>
          <p:cNvSpPr>
            <a:spLocks noGrp="1"/>
          </p:cNvSpPr>
          <p:nvPr>
            <p:ph type="title"/>
          </p:nvPr>
        </p:nvSpPr>
        <p:spPr/>
        <p:txBody>
          <a:bodyPr/>
          <a:lstStyle/>
          <a:p>
            <a:r>
              <a:rPr lang="en-GB" dirty="0"/>
              <a:t>Thrust Measurement</a:t>
            </a:r>
          </a:p>
        </p:txBody>
      </p:sp>
      <p:pic>
        <p:nvPicPr>
          <p:cNvPr id="6" name="Content Placeholder 5">
            <a:extLst>
              <a:ext uri="{FF2B5EF4-FFF2-40B4-BE49-F238E27FC236}">
                <a16:creationId xmlns:a16="http://schemas.microsoft.com/office/drawing/2014/main" id="{A0DC46B1-8685-41CF-AEEF-5B96EA2CB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026" y="1547550"/>
            <a:ext cx="3658111" cy="3762900"/>
          </a:xfrm>
        </p:spPr>
      </p:pic>
      <p:sp>
        <p:nvSpPr>
          <p:cNvPr id="4" name="Slide Number Placeholder 3">
            <a:extLst>
              <a:ext uri="{FF2B5EF4-FFF2-40B4-BE49-F238E27FC236}">
                <a16:creationId xmlns:a16="http://schemas.microsoft.com/office/drawing/2014/main" id="{86ECEA6E-4A25-4AC0-89AF-AAC3B8E60DD9}"/>
              </a:ext>
            </a:extLst>
          </p:cNvPr>
          <p:cNvSpPr>
            <a:spLocks noGrp="1"/>
          </p:cNvSpPr>
          <p:nvPr>
            <p:ph type="sldNum" sz="quarter" idx="10"/>
          </p:nvPr>
        </p:nvSpPr>
        <p:spPr/>
        <p:txBody>
          <a:bodyPr/>
          <a:lstStyle/>
          <a:p>
            <a:pPr>
              <a:defRPr/>
            </a:pPr>
            <a:fld id="{7450B514-6E3B-4CB5-8B71-D7910935A798}" type="slidenum">
              <a:rPr lang="en-GB" smtClean="0"/>
              <a:pPr>
                <a:defRPr/>
              </a:pPr>
              <a:t>14</a:t>
            </a:fld>
            <a:endParaRPr lang="en-GB"/>
          </a:p>
        </p:txBody>
      </p:sp>
      <p:sp>
        <p:nvSpPr>
          <p:cNvPr id="7" name="Rectangle 6">
            <a:extLst>
              <a:ext uri="{FF2B5EF4-FFF2-40B4-BE49-F238E27FC236}">
                <a16:creationId xmlns:a16="http://schemas.microsoft.com/office/drawing/2014/main" id="{3A528BC5-FA45-4511-AE99-FD815A12CD9E}"/>
              </a:ext>
            </a:extLst>
          </p:cNvPr>
          <p:cNvSpPr/>
          <p:nvPr/>
        </p:nvSpPr>
        <p:spPr bwMode="auto">
          <a:xfrm>
            <a:off x="2647950" y="178276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A1C186F-B201-4291-A630-5A82DEB5918E}"/>
              </a:ext>
            </a:extLst>
          </p:cNvPr>
          <p:cNvSpPr/>
          <p:nvPr/>
        </p:nvSpPr>
        <p:spPr bwMode="auto">
          <a:xfrm>
            <a:off x="2228850" y="2560901"/>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4ADEEC0-FF24-499A-866A-BAA439F426C5}"/>
              </a:ext>
            </a:extLst>
          </p:cNvPr>
          <p:cNvSpPr/>
          <p:nvPr/>
        </p:nvSpPr>
        <p:spPr bwMode="auto">
          <a:xfrm>
            <a:off x="4562475" y="4240213"/>
            <a:ext cx="129540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539C325E-289F-44AD-A523-6EFA73ADB7A1}"/>
              </a:ext>
            </a:extLst>
          </p:cNvPr>
          <p:cNvSpPr/>
          <p:nvPr/>
        </p:nvSpPr>
        <p:spPr bwMode="auto">
          <a:xfrm>
            <a:off x="5133975" y="4964113"/>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F01296F5-0E7D-43D0-A7C3-3E6162F0650B}"/>
              </a:ext>
            </a:extLst>
          </p:cNvPr>
          <p:cNvSpPr/>
          <p:nvPr/>
        </p:nvSpPr>
        <p:spPr bwMode="auto">
          <a:xfrm>
            <a:off x="2809620" y="4391157"/>
            <a:ext cx="1123950"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2A2D3AA8-3912-4C8F-ABF0-E6DEDC3AF366}"/>
              </a:ext>
            </a:extLst>
          </p:cNvPr>
          <p:cNvSpPr/>
          <p:nvPr/>
        </p:nvSpPr>
        <p:spPr bwMode="auto">
          <a:xfrm>
            <a:off x="3786329" y="4297887"/>
            <a:ext cx="294481" cy="21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CF6DDD68-07C0-40C7-9136-387688DAB0CE}"/>
              </a:ext>
            </a:extLst>
          </p:cNvPr>
          <p:cNvSpPr/>
          <p:nvPr/>
        </p:nvSpPr>
        <p:spPr bwMode="auto">
          <a:xfrm>
            <a:off x="2004630" y="4217989"/>
            <a:ext cx="1123950" cy="109246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145E19B-7B74-4284-8CAA-EA342FD24520}"/>
              </a:ext>
            </a:extLst>
          </p:cNvPr>
          <p:cNvSpPr/>
          <p:nvPr/>
        </p:nvSpPr>
        <p:spPr bwMode="auto">
          <a:xfrm>
            <a:off x="1244948" y="2725738"/>
            <a:ext cx="1123950" cy="275126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E1BEB47-B3DA-4D71-A002-05B0FAE2D63B}"/>
              </a:ext>
            </a:extLst>
          </p:cNvPr>
          <p:cNvSpPr/>
          <p:nvPr/>
        </p:nvSpPr>
        <p:spPr bwMode="auto">
          <a:xfrm>
            <a:off x="2152112" y="3103826"/>
            <a:ext cx="1438275" cy="5429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17" name="Straight Arrow Connector 16">
            <a:extLst>
              <a:ext uri="{FF2B5EF4-FFF2-40B4-BE49-F238E27FC236}">
                <a16:creationId xmlns:a16="http://schemas.microsoft.com/office/drawing/2014/main" id="{3B1DA531-540C-4B38-B119-4ACC9C045C7A}"/>
              </a:ext>
            </a:extLst>
          </p:cNvPr>
          <p:cNvCxnSpPr/>
          <p:nvPr/>
        </p:nvCxnSpPr>
        <p:spPr bwMode="auto">
          <a:xfrm flipH="1">
            <a:off x="2368898" y="3362325"/>
            <a:ext cx="974377" cy="0"/>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343AADEC-0A0B-4EAF-8361-A936CBDD55BB}"/>
              </a:ext>
            </a:extLst>
          </p:cNvPr>
          <p:cNvSpPr txBox="1"/>
          <p:nvPr/>
        </p:nvSpPr>
        <p:spPr>
          <a:xfrm>
            <a:off x="769375" y="3187921"/>
            <a:ext cx="2109812" cy="369332"/>
          </a:xfrm>
          <a:prstGeom prst="rect">
            <a:avLst/>
          </a:prstGeom>
          <a:noFill/>
        </p:spPr>
        <p:txBody>
          <a:bodyPr wrap="square">
            <a:spAutoFit/>
          </a:bodyPr>
          <a:lstStyle/>
          <a:p>
            <a:r>
              <a:rPr lang="en-US" sz="1800" dirty="0"/>
              <a:t>Thrust</a:t>
            </a:r>
            <a:endParaRPr lang="en-GB" dirty="0"/>
          </a:p>
        </p:txBody>
      </p:sp>
      <p:sp>
        <p:nvSpPr>
          <p:cNvPr id="20" name="Rectangle: Rounded Corners 19">
            <a:extLst>
              <a:ext uri="{FF2B5EF4-FFF2-40B4-BE49-F238E27FC236}">
                <a16:creationId xmlns:a16="http://schemas.microsoft.com/office/drawing/2014/main" id="{5C7CEBC1-AFF3-4E9B-90E4-B3694BAB38F6}"/>
              </a:ext>
            </a:extLst>
          </p:cNvPr>
          <p:cNvSpPr/>
          <p:nvPr/>
        </p:nvSpPr>
        <p:spPr bwMode="auto">
          <a:xfrm>
            <a:off x="6229927" y="2631687"/>
            <a:ext cx="2144698" cy="110457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1" dirty="0">
                <a:solidFill>
                  <a:schemeClr val="tx1"/>
                </a:solidFill>
                <a:latin typeface="Arial" charset="0"/>
              </a:rPr>
              <a:t>Data Collection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Arial" charset="0"/>
              </a:rPr>
              <a:t>Raspberry Pi</a:t>
            </a:r>
          </a:p>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tx1"/>
                </a:solidFill>
                <a:latin typeface="Arial" charset="0"/>
              </a:rPr>
              <a:t>SSH over </a:t>
            </a:r>
            <a:r>
              <a:rPr lang="en-GB" dirty="0" err="1">
                <a:solidFill>
                  <a:schemeClr val="tx1"/>
                </a:solidFill>
                <a:latin typeface="Arial" charset="0"/>
              </a:rPr>
              <a:t>WiFi</a:t>
            </a:r>
            <a:endParaRPr kumimoji="0" lang="en-GB" sz="1800" b="0" i="0" u="none" strike="noStrike" cap="none" normalizeH="0" baseline="0" dirty="0">
              <a:ln>
                <a:noFill/>
              </a:ln>
              <a:solidFill>
                <a:schemeClr val="tx1"/>
              </a:solidFill>
              <a:effectLst/>
              <a:latin typeface="Arial" charset="0"/>
            </a:endParaRPr>
          </a:p>
        </p:txBody>
      </p:sp>
      <p:grpSp>
        <p:nvGrpSpPr>
          <p:cNvPr id="21" name="Group 20">
            <a:extLst>
              <a:ext uri="{FF2B5EF4-FFF2-40B4-BE49-F238E27FC236}">
                <a16:creationId xmlns:a16="http://schemas.microsoft.com/office/drawing/2014/main" id="{E531A713-7A97-43E2-A63A-DF6B2EADD6DD}"/>
              </a:ext>
            </a:extLst>
          </p:cNvPr>
          <p:cNvGrpSpPr/>
          <p:nvPr/>
        </p:nvGrpSpPr>
        <p:grpSpPr>
          <a:xfrm>
            <a:off x="6658599" y="4671025"/>
            <a:ext cx="1439724" cy="907455"/>
            <a:chOff x="3171732" y="2781665"/>
            <a:chExt cx="2400487" cy="1513022"/>
          </a:xfrm>
        </p:grpSpPr>
        <p:sp>
          <p:nvSpPr>
            <p:cNvPr id="22" name="Rectangle: Rounded Corners 21">
              <a:extLst>
                <a:ext uri="{FF2B5EF4-FFF2-40B4-BE49-F238E27FC236}">
                  <a16:creationId xmlns:a16="http://schemas.microsoft.com/office/drawing/2014/main" id="{E020FAD0-0F95-43D1-BC31-F522B6745DCD}"/>
                </a:ext>
              </a:extLst>
            </p:cNvPr>
            <p:cNvSpPr/>
            <p:nvPr/>
          </p:nvSpPr>
          <p:spPr bwMode="auto">
            <a:xfrm>
              <a:off x="3219450" y="3086100"/>
              <a:ext cx="2305050" cy="685800"/>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3" name="Rectangle: Rounded Corners 22">
              <a:extLst>
                <a:ext uri="{FF2B5EF4-FFF2-40B4-BE49-F238E27FC236}">
                  <a16:creationId xmlns:a16="http://schemas.microsoft.com/office/drawing/2014/main" id="{946035CB-9E4B-4494-88C7-3639C19E5DA6}"/>
                </a:ext>
              </a:extLst>
            </p:cNvPr>
            <p:cNvSpPr/>
            <p:nvPr/>
          </p:nvSpPr>
          <p:spPr bwMode="auto">
            <a:xfrm rot="850461">
              <a:off x="3171732" y="3536159"/>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4" name="Rectangle: Rounded Corners 23">
              <a:extLst>
                <a:ext uri="{FF2B5EF4-FFF2-40B4-BE49-F238E27FC236}">
                  <a16:creationId xmlns:a16="http://schemas.microsoft.com/office/drawing/2014/main" id="{83866555-7EC9-4529-ACD8-069D844231BE}"/>
                </a:ext>
              </a:extLst>
            </p:cNvPr>
            <p:cNvSpPr/>
            <p:nvPr/>
          </p:nvSpPr>
          <p:spPr bwMode="auto">
            <a:xfrm>
              <a:off x="3713318" y="2781665"/>
              <a:ext cx="1317313" cy="541338"/>
            </a:xfrm>
            <a:prstGeom prst="roundRect">
              <a:avLst>
                <a:gd name="adj" fmla="val 2222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5" name="Rectangle: Rounded Corners 24">
              <a:extLst>
                <a:ext uri="{FF2B5EF4-FFF2-40B4-BE49-F238E27FC236}">
                  <a16:creationId xmlns:a16="http://schemas.microsoft.com/office/drawing/2014/main" id="{A83F3730-311B-41E5-AB8E-A16D66D5823A}"/>
                </a:ext>
              </a:extLst>
            </p:cNvPr>
            <p:cNvSpPr/>
            <p:nvPr/>
          </p:nvSpPr>
          <p:spPr bwMode="auto">
            <a:xfrm rot="20749539" flipH="1">
              <a:off x="5355334" y="3536160"/>
              <a:ext cx="216885" cy="75852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sp>
        <p:nvSpPr>
          <p:cNvPr id="28" name="Freeform: Shape 27">
            <a:extLst>
              <a:ext uri="{FF2B5EF4-FFF2-40B4-BE49-F238E27FC236}">
                <a16:creationId xmlns:a16="http://schemas.microsoft.com/office/drawing/2014/main" id="{292E10FE-4331-446B-83DD-EA2A7DEE84F6}"/>
              </a:ext>
            </a:extLst>
          </p:cNvPr>
          <p:cNvSpPr/>
          <p:nvPr/>
        </p:nvSpPr>
        <p:spPr bwMode="auto">
          <a:xfrm>
            <a:off x="4345858" y="4569628"/>
            <a:ext cx="2684207" cy="336669"/>
          </a:xfrm>
          <a:custGeom>
            <a:avLst/>
            <a:gdLst>
              <a:gd name="connsiteX0" fmla="*/ 0 w 2684207"/>
              <a:gd name="connsiteY0" fmla="*/ 336669 h 336669"/>
              <a:gd name="connsiteX1" fmla="*/ 1140542 w 2684207"/>
              <a:gd name="connsiteY1" fmla="*/ 2372 h 336669"/>
              <a:gd name="connsiteX2" fmla="*/ 2684207 w 2684207"/>
              <a:gd name="connsiteY2" fmla="*/ 189185 h 336669"/>
            </a:gdLst>
            <a:ahLst/>
            <a:cxnLst>
              <a:cxn ang="0">
                <a:pos x="connsiteX0" y="connsiteY0"/>
              </a:cxn>
              <a:cxn ang="0">
                <a:pos x="connsiteX1" y="connsiteY1"/>
              </a:cxn>
              <a:cxn ang="0">
                <a:pos x="connsiteX2" y="connsiteY2"/>
              </a:cxn>
            </a:cxnLst>
            <a:rect l="l" t="t" r="r" b="b"/>
            <a:pathLst>
              <a:path w="2684207" h="336669">
                <a:moveTo>
                  <a:pt x="0" y="336669"/>
                </a:moveTo>
                <a:cubicBezTo>
                  <a:pt x="346587" y="181811"/>
                  <a:pt x="693174" y="26953"/>
                  <a:pt x="1140542" y="2372"/>
                </a:cubicBezTo>
                <a:cubicBezTo>
                  <a:pt x="1587910" y="-22209"/>
                  <a:pt x="2361381" y="151495"/>
                  <a:pt x="2684207" y="189185"/>
                </a:cubicBez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29" name="TextBox 28">
            <a:extLst>
              <a:ext uri="{FF2B5EF4-FFF2-40B4-BE49-F238E27FC236}">
                <a16:creationId xmlns:a16="http://schemas.microsoft.com/office/drawing/2014/main" id="{F9AFBEB6-9805-4228-A9F6-CD2D7A31A7DC}"/>
              </a:ext>
            </a:extLst>
          </p:cNvPr>
          <p:cNvSpPr txBox="1"/>
          <p:nvPr/>
        </p:nvSpPr>
        <p:spPr>
          <a:xfrm>
            <a:off x="2004630" y="4370331"/>
            <a:ext cx="2581351" cy="369332"/>
          </a:xfrm>
          <a:prstGeom prst="rect">
            <a:avLst/>
          </a:prstGeom>
          <a:noFill/>
        </p:spPr>
        <p:txBody>
          <a:bodyPr wrap="square">
            <a:spAutoFit/>
          </a:bodyPr>
          <a:lstStyle/>
          <a:p>
            <a:r>
              <a:rPr lang="en-US" dirty="0"/>
              <a:t>Shear Loadcell</a:t>
            </a:r>
            <a:endParaRPr lang="en-GB" dirty="0"/>
          </a:p>
        </p:txBody>
      </p:sp>
      <p:sp>
        <p:nvSpPr>
          <p:cNvPr id="30" name="Rectangle: Rounded Corners 29">
            <a:extLst>
              <a:ext uri="{FF2B5EF4-FFF2-40B4-BE49-F238E27FC236}">
                <a16:creationId xmlns:a16="http://schemas.microsoft.com/office/drawing/2014/main" id="{B54137EA-02A4-4262-A89D-1CBE2A136230}"/>
              </a:ext>
            </a:extLst>
          </p:cNvPr>
          <p:cNvSpPr/>
          <p:nvPr/>
        </p:nvSpPr>
        <p:spPr bwMode="auto">
          <a:xfrm>
            <a:off x="7648575" y="4284206"/>
            <a:ext cx="58991" cy="454937"/>
          </a:xfrm>
          <a:prstGeom prst="roundRect">
            <a:avLst>
              <a:gd name="adj" fmla="val 3663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572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13BF-07C0-451C-B8A4-08431B1BB355}"/>
              </a:ext>
            </a:extLst>
          </p:cNvPr>
          <p:cNvSpPr>
            <a:spLocks noGrp="1"/>
          </p:cNvSpPr>
          <p:nvPr>
            <p:ph type="title"/>
          </p:nvPr>
        </p:nvSpPr>
        <p:spPr/>
        <p:txBody>
          <a:bodyPr/>
          <a:lstStyle/>
          <a:p>
            <a:r>
              <a:rPr lang="en-GB" dirty="0"/>
              <a:t>Validating Ducted Fans against Propellors</a:t>
            </a:r>
          </a:p>
        </p:txBody>
      </p:sp>
      <p:sp>
        <p:nvSpPr>
          <p:cNvPr id="4" name="Slide Number Placeholder 3">
            <a:extLst>
              <a:ext uri="{FF2B5EF4-FFF2-40B4-BE49-F238E27FC236}">
                <a16:creationId xmlns:a16="http://schemas.microsoft.com/office/drawing/2014/main" id="{1F0B7305-C663-4739-97DF-E33A9AF596C3}"/>
              </a:ext>
            </a:extLst>
          </p:cNvPr>
          <p:cNvSpPr>
            <a:spLocks noGrp="1"/>
          </p:cNvSpPr>
          <p:nvPr>
            <p:ph type="sldNum" sz="quarter" idx="10"/>
          </p:nvPr>
        </p:nvSpPr>
        <p:spPr/>
        <p:txBody>
          <a:bodyPr/>
          <a:lstStyle/>
          <a:p>
            <a:pPr>
              <a:defRPr/>
            </a:pPr>
            <a:fld id="{7450B514-6E3B-4CB5-8B71-D7910935A798}" type="slidenum">
              <a:rPr lang="en-GB" smtClean="0"/>
              <a:pPr>
                <a:defRPr/>
              </a:pPr>
              <a:t>15</a:t>
            </a:fld>
            <a:endParaRPr lang="en-GB"/>
          </a:p>
        </p:txBody>
      </p:sp>
      <p:sp>
        <p:nvSpPr>
          <p:cNvPr id="14" name="TextBox 13">
            <a:extLst>
              <a:ext uri="{FF2B5EF4-FFF2-40B4-BE49-F238E27FC236}">
                <a16:creationId xmlns:a16="http://schemas.microsoft.com/office/drawing/2014/main" id="{831A76BD-8891-429C-890C-DFEF1D73B1BB}"/>
              </a:ext>
            </a:extLst>
          </p:cNvPr>
          <p:cNvSpPr txBox="1"/>
          <p:nvPr/>
        </p:nvSpPr>
        <p:spPr>
          <a:xfrm>
            <a:off x="1409304" y="5706235"/>
            <a:ext cx="6323804" cy="369332"/>
          </a:xfrm>
          <a:prstGeom prst="rect">
            <a:avLst/>
          </a:prstGeom>
          <a:noFill/>
        </p:spPr>
        <p:txBody>
          <a:bodyPr wrap="square" rtlCol="0">
            <a:spAutoFit/>
          </a:bodyPr>
          <a:lstStyle/>
          <a:p>
            <a:r>
              <a:rPr lang="en-GB" dirty="0"/>
              <a:t>Ducted fan yields 64% increase in Figure of Merit</a:t>
            </a:r>
          </a:p>
        </p:txBody>
      </p:sp>
      <p:pic>
        <p:nvPicPr>
          <p:cNvPr id="20" name="Content Placeholder 19" descr="Chart, box and whisker chart&#10;&#10;Description automatically generated">
            <a:extLst>
              <a:ext uri="{FF2B5EF4-FFF2-40B4-BE49-F238E27FC236}">
                <a16:creationId xmlns:a16="http://schemas.microsoft.com/office/drawing/2014/main" id="{0F9B3594-50A5-4EFB-B31B-08AEFC4CE0B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56728" y="1845878"/>
            <a:ext cx="6028956" cy="3486919"/>
          </a:xfrm>
        </p:spPr>
      </p:pic>
    </p:spTree>
    <p:extLst>
      <p:ext uri="{BB962C8B-B14F-4D97-AF65-F5344CB8AC3E}">
        <p14:creationId xmlns:p14="http://schemas.microsoft.com/office/powerpoint/2010/main" val="191075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07579350-E7EA-4E40-BE10-CF9914081F5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4175" y="2207276"/>
            <a:ext cx="5228349" cy="3616300"/>
          </a:xfrm>
        </p:spPr>
      </p:pic>
      <p:sp>
        <p:nvSpPr>
          <p:cNvPr id="2" name="Title 1">
            <a:extLst>
              <a:ext uri="{FF2B5EF4-FFF2-40B4-BE49-F238E27FC236}">
                <a16:creationId xmlns:a16="http://schemas.microsoft.com/office/drawing/2014/main" id="{5C488AF7-F1DD-4B85-A646-0FE56E1E76B7}"/>
              </a:ext>
            </a:extLst>
          </p:cNvPr>
          <p:cNvSpPr>
            <a:spLocks noGrp="1"/>
          </p:cNvSpPr>
          <p:nvPr>
            <p:ph type="title"/>
          </p:nvPr>
        </p:nvSpPr>
        <p:spPr/>
        <p:txBody>
          <a:bodyPr/>
          <a:lstStyle/>
          <a:p>
            <a:r>
              <a:rPr lang="en-GB" dirty="0"/>
              <a:t>Obtaining Ducted Fan Characteristic by Varying </a:t>
            </a:r>
            <a:r>
              <a:rPr lang="el-GR" dirty="0">
                <a:latin typeface="Calibri" panose="020F0502020204030204" pitchFamily="34" charset="0"/>
                <a:cs typeface="Calibri" panose="020F0502020204030204" pitchFamily="34" charset="0"/>
              </a:rPr>
              <a:t>σ</a:t>
            </a:r>
            <a:endParaRPr lang="en-GB" dirty="0"/>
          </a:p>
        </p:txBody>
      </p:sp>
      <p:sp>
        <p:nvSpPr>
          <p:cNvPr id="4" name="Slide Number Placeholder 3">
            <a:extLst>
              <a:ext uri="{FF2B5EF4-FFF2-40B4-BE49-F238E27FC236}">
                <a16:creationId xmlns:a16="http://schemas.microsoft.com/office/drawing/2014/main" id="{7EE3FA80-7F49-4A8A-A12C-5AD2431D38E2}"/>
              </a:ext>
            </a:extLst>
          </p:cNvPr>
          <p:cNvSpPr>
            <a:spLocks noGrp="1"/>
          </p:cNvSpPr>
          <p:nvPr>
            <p:ph type="sldNum" sz="quarter" idx="10"/>
          </p:nvPr>
        </p:nvSpPr>
        <p:spPr/>
        <p:txBody>
          <a:bodyPr/>
          <a:lstStyle/>
          <a:p>
            <a:pPr>
              <a:defRPr/>
            </a:pPr>
            <a:fld id="{7450B514-6E3B-4CB5-8B71-D7910935A798}" type="slidenum">
              <a:rPr lang="en-GB" smtClean="0"/>
              <a:pPr>
                <a:defRPr/>
              </a:pPr>
              <a:t>16</a:t>
            </a:fld>
            <a:endParaRPr lang="en-GB"/>
          </a:p>
        </p:txBody>
      </p:sp>
      <p:sp>
        <p:nvSpPr>
          <p:cNvPr id="18" name="Oval 17">
            <a:extLst>
              <a:ext uri="{FF2B5EF4-FFF2-40B4-BE49-F238E27FC236}">
                <a16:creationId xmlns:a16="http://schemas.microsoft.com/office/drawing/2014/main" id="{18DBE7F2-3724-4A10-AEAD-95B18C6F59FE}"/>
              </a:ext>
            </a:extLst>
          </p:cNvPr>
          <p:cNvSpPr/>
          <p:nvPr/>
        </p:nvSpPr>
        <p:spPr bwMode="auto">
          <a:xfrm>
            <a:off x="2276564" y="4158262"/>
            <a:ext cx="365125" cy="365125"/>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1" name="Oval 20">
            <a:extLst>
              <a:ext uri="{FF2B5EF4-FFF2-40B4-BE49-F238E27FC236}">
                <a16:creationId xmlns:a16="http://schemas.microsoft.com/office/drawing/2014/main" id="{4A0F8F03-46B2-430D-AA70-70B322A95C8D}"/>
              </a:ext>
            </a:extLst>
          </p:cNvPr>
          <p:cNvSpPr/>
          <p:nvPr/>
        </p:nvSpPr>
        <p:spPr bwMode="auto">
          <a:xfrm>
            <a:off x="3978276" y="2618582"/>
            <a:ext cx="365125" cy="365125"/>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29DF6EFA-220B-41E5-A31A-B2CD4F84BD43}"/>
              </a:ext>
            </a:extLst>
          </p:cNvPr>
          <p:cNvSpPr/>
          <p:nvPr/>
        </p:nvSpPr>
        <p:spPr bwMode="auto">
          <a:xfrm>
            <a:off x="4840286" y="2961481"/>
            <a:ext cx="365125" cy="365125"/>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pic>
        <p:nvPicPr>
          <p:cNvPr id="8" name="Picture 7">
            <a:extLst>
              <a:ext uri="{FF2B5EF4-FFF2-40B4-BE49-F238E27FC236}">
                <a16:creationId xmlns:a16="http://schemas.microsoft.com/office/drawing/2014/main" id="{D7479790-41B3-45F3-8190-071EF4944D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650059" y="2587583"/>
            <a:ext cx="3388518" cy="2541389"/>
          </a:xfrm>
          <a:prstGeom prst="rect">
            <a:avLst/>
          </a:prstGeom>
        </p:spPr>
      </p:pic>
      <p:pic>
        <p:nvPicPr>
          <p:cNvPr id="13" name="Picture 12" descr="A picture containing blue&#10;&#10;Description automatically generated">
            <a:extLst>
              <a:ext uri="{FF2B5EF4-FFF2-40B4-BE49-F238E27FC236}">
                <a16:creationId xmlns:a16="http://schemas.microsoft.com/office/drawing/2014/main" id="{42271915-36E8-4606-8DD4-F2C64CBE6A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50055" y="2584608"/>
            <a:ext cx="3388518" cy="2541389"/>
          </a:xfrm>
          <a:prstGeom prst="rect">
            <a:avLst/>
          </a:prstGeom>
        </p:spPr>
      </p:pic>
      <p:pic>
        <p:nvPicPr>
          <p:cNvPr id="10" name="Picture 9">
            <a:extLst>
              <a:ext uri="{FF2B5EF4-FFF2-40B4-BE49-F238E27FC236}">
                <a16:creationId xmlns:a16="http://schemas.microsoft.com/office/drawing/2014/main" id="{4FF50F7D-632E-40EF-9EE9-E4AA04F298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650050" y="2584608"/>
            <a:ext cx="3388518" cy="2541389"/>
          </a:xfrm>
          <a:prstGeom prst="rect">
            <a:avLst/>
          </a:prstGeom>
        </p:spPr>
      </p:pic>
    </p:spTree>
    <p:extLst>
      <p:ext uri="{BB962C8B-B14F-4D97-AF65-F5344CB8AC3E}">
        <p14:creationId xmlns:p14="http://schemas.microsoft.com/office/powerpoint/2010/main" val="42728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892F-2030-4EE1-8A54-EC252AB74342}"/>
              </a:ext>
            </a:extLst>
          </p:cNvPr>
          <p:cNvSpPr>
            <a:spLocks noGrp="1"/>
          </p:cNvSpPr>
          <p:nvPr>
            <p:ph type="title"/>
          </p:nvPr>
        </p:nvSpPr>
        <p:spPr/>
        <p:txBody>
          <a:bodyPr/>
          <a:lstStyle/>
          <a:p>
            <a:r>
              <a:rPr lang="en-GB" dirty="0"/>
              <a:t>Inaugural Whittle Lab Test Flight!!</a:t>
            </a:r>
          </a:p>
        </p:txBody>
      </p:sp>
      <p:sp>
        <p:nvSpPr>
          <p:cNvPr id="4" name="Slide Number Placeholder 3">
            <a:extLst>
              <a:ext uri="{FF2B5EF4-FFF2-40B4-BE49-F238E27FC236}">
                <a16:creationId xmlns:a16="http://schemas.microsoft.com/office/drawing/2014/main" id="{DBA34EB3-F6AA-489D-8621-EB3121208109}"/>
              </a:ext>
            </a:extLst>
          </p:cNvPr>
          <p:cNvSpPr>
            <a:spLocks noGrp="1"/>
          </p:cNvSpPr>
          <p:nvPr>
            <p:ph type="sldNum" sz="quarter" idx="10"/>
          </p:nvPr>
        </p:nvSpPr>
        <p:spPr/>
        <p:txBody>
          <a:bodyPr/>
          <a:lstStyle/>
          <a:p>
            <a:pPr>
              <a:defRPr/>
            </a:pPr>
            <a:fld id="{7450B514-6E3B-4CB5-8B71-D7910935A798}" type="slidenum">
              <a:rPr lang="en-GB" smtClean="0"/>
              <a:pPr>
                <a:defRPr/>
              </a:pPr>
              <a:t>17</a:t>
            </a:fld>
            <a:endParaRPr lang="en-GB"/>
          </a:p>
        </p:txBody>
      </p:sp>
      <p:pic>
        <p:nvPicPr>
          <p:cNvPr id="5" name="stable_then_crash">
            <a:hlinkClick r:id="" action="ppaction://media"/>
            <a:extLst>
              <a:ext uri="{FF2B5EF4-FFF2-40B4-BE49-F238E27FC236}">
                <a16:creationId xmlns:a16="http://schemas.microsoft.com/office/drawing/2014/main" id="{50868535-3F0C-478D-844D-D8CF855FD6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55675" y="1708150"/>
            <a:ext cx="7231063" cy="4067175"/>
          </a:xfrm>
        </p:spPr>
      </p:pic>
    </p:spTree>
    <p:extLst>
      <p:ext uri="{BB962C8B-B14F-4D97-AF65-F5344CB8AC3E}">
        <p14:creationId xmlns:p14="http://schemas.microsoft.com/office/powerpoint/2010/main" val="13891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CEBA-F276-43B2-9CB2-7509F5A37FC3}"/>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449D1A75-3F71-4EBC-A8A8-3D7F65B215F3}"/>
              </a:ext>
            </a:extLst>
          </p:cNvPr>
          <p:cNvSpPr>
            <a:spLocks noGrp="1"/>
          </p:cNvSpPr>
          <p:nvPr>
            <p:ph idx="1"/>
          </p:nvPr>
        </p:nvSpPr>
        <p:spPr/>
        <p:txBody>
          <a:bodyPr/>
          <a:lstStyle/>
          <a:p>
            <a:pPr marL="0" indent="0">
              <a:buNone/>
            </a:pPr>
            <a:r>
              <a:rPr lang="en-GB" b="1" dirty="0"/>
              <a:t>So far:</a:t>
            </a:r>
          </a:p>
          <a:p>
            <a:r>
              <a:rPr lang="en-GB" dirty="0"/>
              <a:t>Designed and manufactured 4x Electric Ducted Fans (EDFs)</a:t>
            </a:r>
          </a:p>
          <a:p>
            <a:r>
              <a:rPr lang="en-GB" dirty="0"/>
              <a:t>Proved a 64% increase in FOM for EDFs compared to propellors</a:t>
            </a:r>
          </a:p>
          <a:p>
            <a:r>
              <a:rPr lang="en-GB" dirty="0"/>
              <a:t>Preliminary measured characteristic for the EDF confirms design point operation and stall margin</a:t>
            </a:r>
          </a:p>
          <a:p>
            <a:r>
              <a:rPr lang="en-GB" dirty="0"/>
              <a:t>Developed a flying testbed</a:t>
            </a:r>
          </a:p>
          <a:p>
            <a:pPr marL="0" indent="0">
              <a:buNone/>
            </a:pPr>
            <a:r>
              <a:rPr lang="en-GB" b="1" dirty="0"/>
              <a:t>Going forward:</a:t>
            </a:r>
          </a:p>
          <a:p>
            <a:r>
              <a:rPr lang="en-GB" dirty="0"/>
              <a:t>Continue to improve testbed and use next term</a:t>
            </a:r>
          </a:p>
          <a:p>
            <a:r>
              <a:rPr lang="en-GB" dirty="0"/>
              <a:t>Develop existing EDF design according to work by Jonathan Collins</a:t>
            </a:r>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5208F06A-B7C1-4B6F-A6A6-1614EBC53C2F}"/>
              </a:ext>
            </a:extLst>
          </p:cNvPr>
          <p:cNvSpPr>
            <a:spLocks noGrp="1"/>
          </p:cNvSpPr>
          <p:nvPr>
            <p:ph type="sldNum" sz="quarter" idx="10"/>
          </p:nvPr>
        </p:nvSpPr>
        <p:spPr/>
        <p:txBody>
          <a:bodyPr/>
          <a:lstStyle/>
          <a:p>
            <a:pPr>
              <a:defRPr/>
            </a:pPr>
            <a:fld id="{7450B514-6E3B-4CB5-8B71-D7910935A798}" type="slidenum">
              <a:rPr lang="en-GB" smtClean="0"/>
              <a:pPr>
                <a:defRPr/>
              </a:pPr>
              <a:t>18</a:t>
            </a:fld>
            <a:endParaRPr lang="en-GB"/>
          </a:p>
        </p:txBody>
      </p:sp>
    </p:spTree>
    <p:extLst>
      <p:ext uri="{BB962C8B-B14F-4D97-AF65-F5344CB8AC3E}">
        <p14:creationId xmlns:p14="http://schemas.microsoft.com/office/powerpoint/2010/main" val="38639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GB" sz="3200" dirty="0" err="1"/>
              <a:t>eVTOL</a:t>
            </a:r>
            <a:r>
              <a:rPr lang="en-GB" sz="3200" dirty="0"/>
              <a:t> Flying Testbed</a:t>
            </a:r>
          </a:p>
        </p:txBody>
      </p:sp>
      <p:sp>
        <p:nvSpPr>
          <p:cNvPr id="3075" name="Rectangle 3"/>
          <p:cNvSpPr>
            <a:spLocks noGrp="1" noChangeArrowheads="1"/>
          </p:cNvSpPr>
          <p:nvPr>
            <p:ph type="subTitle" idx="1"/>
          </p:nvPr>
        </p:nvSpPr>
        <p:spPr>
          <a:xfrm>
            <a:off x="384177" y="2843562"/>
            <a:ext cx="8374063" cy="2966690"/>
          </a:xfrm>
        </p:spPr>
        <p:txBody>
          <a:bodyPr/>
          <a:lstStyle/>
          <a:p>
            <a:pPr eaLnBrk="1" hangingPunct="1">
              <a:lnSpc>
                <a:spcPct val="80000"/>
              </a:lnSpc>
            </a:pPr>
            <a:r>
              <a:rPr lang="en-GB" dirty="0"/>
              <a:t>Sam Drury</a:t>
            </a:r>
          </a:p>
          <a:p>
            <a:pPr eaLnBrk="1" hangingPunct="1">
              <a:lnSpc>
                <a:spcPct val="80000"/>
              </a:lnSpc>
            </a:pPr>
            <a:r>
              <a:rPr lang="en-GB" dirty="0"/>
              <a:t>03/12/2020		</a:t>
            </a:r>
          </a:p>
          <a:p>
            <a:pPr eaLnBrk="1" hangingPunct="1">
              <a:lnSpc>
                <a:spcPct val="80000"/>
              </a:lnSpc>
            </a:pPr>
            <a:endParaRPr lang="en-GB" dirty="0"/>
          </a:p>
          <a:p>
            <a:pPr eaLnBrk="1" hangingPunct="1">
              <a:lnSpc>
                <a:spcPct val="80000"/>
              </a:lnSpc>
            </a:pPr>
            <a:endParaRPr lang="en-GB" dirty="0"/>
          </a:p>
          <a:p>
            <a:pPr eaLnBrk="1" hangingPunct="1">
              <a:lnSpc>
                <a:spcPct val="80000"/>
              </a:lnSpc>
            </a:pPr>
            <a:r>
              <a:rPr lang="en-GB" dirty="0"/>
              <a:t>Supervisor:</a:t>
            </a:r>
          </a:p>
          <a:p>
            <a:pPr eaLnBrk="1" hangingPunct="1">
              <a:lnSpc>
                <a:spcPct val="80000"/>
              </a:lnSpc>
            </a:pPr>
            <a:r>
              <a:rPr lang="en-GB" dirty="0"/>
              <a:t>Dr Sam Grimshaw</a:t>
            </a:r>
          </a:p>
        </p:txBody>
      </p:sp>
      <p:sp>
        <p:nvSpPr>
          <p:cNvPr id="3076" name="Rectangle 4"/>
          <p:cNvSpPr>
            <a:spLocks noChangeArrowheads="1"/>
          </p:cNvSpPr>
          <p:nvPr/>
        </p:nvSpPr>
        <p:spPr bwMode="auto">
          <a:xfrm>
            <a:off x="384177" y="5548314"/>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l"/>
            <a:r>
              <a:rPr lang="en-GB" b="1" dirty="0">
                <a:solidFill>
                  <a:schemeClr val="tx2"/>
                </a:solidFill>
              </a:rPr>
              <a:t>Whittle Laboratory</a:t>
            </a:r>
          </a:p>
        </p:txBody>
      </p:sp>
      <p:pic>
        <p:nvPicPr>
          <p:cNvPr id="3" name="Picture 2" descr="A close up of an engine&#10;&#10;Description automatically generated">
            <a:extLst>
              <a:ext uri="{FF2B5EF4-FFF2-40B4-BE49-F238E27FC236}">
                <a16:creationId xmlns:a16="http://schemas.microsoft.com/office/drawing/2014/main" id="{2F39AAFF-7488-4560-AD61-6BF0CFEBDD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231" y="2843561"/>
            <a:ext cx="4246892" cy="2185026"/>
          </a:xfrm>
          <a:prstGeom prst="rect">
            <a:avLst/>
          </a:prstGeom>
        </p:spPr>
      </p:pic>
      <p:sp>
        <p:nvSpPr>
          <p:cNvPr id="6" name="Rectangle 2">
            <a:extLst>
              <a:ext uri="{FF2B5EF4-FFF2-40B4-BE49-F238E27FC236}">
                <a16:creationId xmlns:a16="http://schemas.microsoft.com/office/drawing/2014/main" id="{D1D6B94F-457A-4FEB-A695-0EC0C9EF00F8}"/>
              </a:ext>
            </a:extLst>
          </p:cNvPr>
          <p:cNvSpPr txBox="1">
            <a:spLocks noChangeArrowheads="1"/>
          </p:cNvSpPr>
          <p:nvPr/>
        </p:nvSpPr>
        <p:spPr bwMode="auto">
          <a:xfrm>
            <a:off x="5151111" y="5084441"/>
            <a:ext cx="2655131"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a:lstStyle>
          <a:p>
            <a:pPr eaLnBrk="1" hangingPunct="1"/>
            <a:r>
              <a:rPr lang="en-GB" sz="900" kern="0" dirty="0"/>
              <a:t>https://www.bellflight.com/products/bell-nexus</a:t>
            </a:r>
          </a:p>
        </p:txBody>
      </p:sp>
    </p:spTree>
    <p:extLst>
      <p:ext uri="{BB962C8B-B14F-4D97-AF65-F5344CB8AC3E}">
        <p14:creationId xmlns:p14="http://schemas.microsoft.com/office/powerpoint/2010/main" val="2262660363"/>
      </p:ext>
    </p:extLst>
  </p:cSld>
  <p:clrMapOvr>
    <a:masterClrMapping/>
  </p:clrMapOvr>
  <mc:AlternateContent xmlns:mc="http://schemas.openxmlformats.org/markup-compatibility/2006" xmlns:p14="http://schemas.microsoft.com/office/powerpoint/2010/main">
    <mc:Choice Requires="p14">
      <p:transition spd="slow" p14:dur="2000" advTm="1706"/>
    </mc:Choice>
    <mc:Fallback xmlns="">
      <p:transition spd="slow" advTm="170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41F7-9968-4AC1-9066-8B7BB6F602FE}"/>
              </a:ext>
            </a:extLst>
          </p:cNvPr>
          <p:cNvSpPr>
            <a:spLocks noGrp="1"/>
          </p:cNvSpPr>
          <p:nvPr>
            <p:ph type="title"/>
          </p:nvPr>
        </p:nvSpPr>
        <p:spPr/>
        <p:txBody>
          <a:bodyPr/>
          <a:lstStyle/>
          <a:p>
            <a:r>
              <a:rPr lang="en-GB" dirty="0"/>
              <a:t>Benefits of Ducted Fans vs Propellors</a:t>
            </a:r>
          </a:p>
        </p:txBody>
      </p:sp>
      <p:sp>
        <p:nvSpPr>
          <p:cNvPr id="4" name="Slide Number Placeholder 3">
            <a:extLst>
              <a:ext uri="{FF2B5EF4-FFF2-40B4-BE49-F238E27FC236}">
                <a16:creationId xmlns:a16="http://schemas.microsoft.com/office/drawing/2014/main" id="{129CF1EA-32B9-4721-83B7-8DB2B358D501}"/>
              </a:ext>
            </a:extLst>
          </p:cNvPr>
          <p:cNvSpPr>
            <a:spLocks noGrp="1"/>
          </p:cNvSpPr>
          <p:nvPr>
            <p:ph type="sldNum" sz="quarter" idx="10"/>
          </p:nvPr>
        </p:nvSpPr>
        <p:spPr/>
        <p:txBody>
          <a:bodyPr/>
          <a:lstStyle/>
          <a:p>
            <a:pPr>
              <a:defRPr/>
            </a:pPr>
            <a:fld id="{7450B514-6E3B-4CB5-8B71-D7910935A798}" type="slidenum">
              <a:rPr lang="en-GB" smtClean="0"/>
              <a:pPr>
                <a:defRPr/>
              </a:pPr>
              <a:t>2</a:t>
            </a:fld>
            <a:endParaRPr lang="en-GB"/>
          </a:p>
        </p:txBody>
      </p:sp>
      <p:pic>
        <p:nvPicPr>
          <p:cNvPr id="11" name="Picture 10">
            <a:extLst>
              <a:ext uri="{FF2B5EF4-FFF2-40B4-BE49-F238E27FC236}">
                <a16:creationId xmlns:a16="http://schemas.microsoft.com/office/drawing/2014/main" id="{042BEF29-4D1A-42AF-98EB-12AFF6D171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827" y="2233922"/>
            <a:ext cx="3585229" cy="2390153"/>
          </a:xfrm>
          <a:prstGeom prst="rect">
            <a:avLst/>
          </a:prstGeom>
        </p:spPr>
      </p:pic>
      <p:sp>
        <p:nvSpPr>
          <p:cNvPr id="41" name="TextBox 40">
            <a:extLst>
              <a:ext uri="{FF2B5EF4-FFF2-40B4-BE49-F238E27FC236}">
                <a16:creationId xmlns:a16="http://schemas.microsoft.com/office/drawing/2014/main" id="{3687A02B-070C-4E3B-8CFE-F58ED0F52A37}"/>
              </a:ext>
            </a:extLst>
          </p:cNvPr>
          <p:cNvSpPr txBox="1"/>
          <p:nvPr/>
        </p:nvSpPr>
        <p:spPr>
          <a:xfrm>
            <a:off x="582733" y="5614770"/>
            <a:ext cx="7978534" cy="646331"/>
          </a:xfrm>
          <a:prstGeom prst="rect">
            <a:avLst/>
          </a:prstGeom>
          <a:noFill/>
        </p:spPr>
        <p:txBody>
          <a:bodyPr wrap="square" rtlCol="0">
            <a:spAutoFit/>
          </a:bodyPr>
          <a:lstStyle/>
          <a:p>
            <a:r>
              <a:rPr lang="en-GB" dirty="0"/>
              <a:t>Ducted Fans can </a:t>
            </a:r>
            <a:r>
              <a:rPr lang="en-GB" b="1" dirty="0"/>
              <a:t>improve hovering performance </a:t>
            </a:r>
            <a:r>
              <a:rPr lang="en-GB" dirty="0"/>
              <a:t>compared to propellors while being </a:t>
            </a:r>
            <a:r>
              <a:rPr lang="en-GB" b="1" dirty="0"/>
              <a:t>safer</a:t>
            </a:r>
            <a:r>
              <a:rPr lang="en-GB" dirty="0"/>
              <a:t> and </a:t>
            </a:r>
            <a:r>
              <a:rPr lang="en-GB" b="1" dirty="0"/>
              <a:t>quieter</a:t>
            </a:r>
            <a:endParaRPr lang="en-GB" dirty="0"/>
          </a:p>
        </p:txBody>
      </p:sp>
      <p:pic>
        <p:nvPicPr>
          <p:cNvPr id="5" name="Picture 4" descr="A picture containing cup, coffee, meal, soup&#10;&#10;Description automatically generated">
            <a:extLst>
              <a:ext uri="{FF2B5EF4-FFF2-40B4-BE49-F238E27FC236}">
                <a16:creationId xmlns:a16="http://schemas.microsoft.com/office/drawing/2014/main" id="{459B4089-CE4F-4706-A71F-3C03463EB1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76038" y="2233922"/>
            <a:ext cx="3585229" cy="2884015"/>
          </a:xfrm>
          <a:prstGeom prst="rect">
            <a:avLst/>
          </a:prstGeom>
          <a:ln>
            <a:noFill/>
          </a:ln>
        </p:spPr>
      </p:pic>
      <p:sp>
        <p:nvSpPr>
          <p:cNvPr id="8" name="TextBox 7">
            <a:extLst>
              <a:ext uri="{FF2B5EF4-FFF2-40B4-BE49-F238E27FC236}">
                <a16:creationId xmlns:a16="http://schemas.microsoft.com/office/drawing/2014/main" id="{096A8888-C639-4DDA-9F32-D42426290A1C}"/>
              </a:ext>
            </a:extLst>
          </p:cNvPr>
          <p:cNvSpPr txBox="1"/>
          <p:nvPr/>
        </p:nvSpPr>
        <p:spPr>
          <a:xfrm>
            <a:off x="282441" y="4699159"/>
            <a:ext cx="4572000" cy="230832"/>
          </a:xfrm>
          <a:prstGeom prst="rect">
            <a:avLst/>
          </a:prstGeom>
          <a:noFill/>
        </p:spPr>
        <p:txBody>
          <a:bodyPr wrap="square">
            <a:spAutoFit/>
          </a:bodyPr>
          <a:lstStyle/>
          <a:p>
            <a:r>
              <a:rPr lang="en-GB" sz="900" dirty="0">
                <a:latin typeface="+mj-lt"/>
              </a:rPr>
              <a:t>https://www.jobyaviation.com</a:t>
            </a:r>
          </a:p>
        </p:txBody>
      </p:sp>
    </p:spTree>
    <p:extLst>
      <p:ext uri="{BB962C8B-B14F-4D97-AF65-F5344CB8AC3E}">
        <p14:creationId xmlns:p14="http://schemas.microsoft.com/office/powerpoint/2010/main" val="2602019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F1A0-0961-4D87-84FD-13F51279A83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A631EC0-8620-44B8-8631-B3D4E83CE8A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2BBD541-54B4-4702-A80F-B644D39E0E9E}"/>
              </a:ext>
            </a:extLst>
          </p:cNvPr>
          <p:cNvSpPr>
            <a:spLocks noGrp="1"/>
          </p:cNvSpPr>
          <p:nvPr>
            <p:ph type="sldNum" sz="quarter" idx="10"/>
          </p:nvPr>
        </p:nvSpPr>
        <p:spPr/>
        <p:txBody>
          <a:bodyPr/>
          <a:lstStyle/>
          <a:p>
            <a:pPr>
              <a:defRPr/>
            </a:pPr>
            <a:fld id="{7450B514-6E3B-4CB5-8B71-D7910935A798}" type="slidenum">
              <a:rPr lang="en-GB" smtClean="0"/>
              <a:pPr>
                <a:defRPr/>
              </a:pPr>
              <a:t>20</a:t>
            </a:fld>
            <a:endParaRPr lang="en-GB"/>
          </a:p>
        </p:txBody>
      </p:sp>
    </p:spTree>
    <p:extLst>
      <p:ext uri="{BB962C8B-B14F-4D97-AF65-F5344CB8AC3E}">
        <p14:creationId xmlns:p14="http://schemas.microsoft.com/office/powerpoint/2010/main" val="70153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75FB-C07E-407F-8448-D03B6232B623}"/>
              </a:ext>
            </a:extLst>
          </p:cNvPr>
          <p:cNvSpPr>
            <a:spLocks noGrp="1"/>
          </p:cNvSpPr>
          <p:nvPr>
            <p:ph type="title"/>
          </p:nvPr>
        </p:nvSpPr>
        <p:spPr/>
        <p:txBody>
          <a:bodyPr/>
          <a:lstStyle/>
          <a:p>
            <a:r>
              <a:rPr lang="en-GB" dirty="0"/>
              <a:t>‘Opening the Throttle’</a:t>
            </a:r>
          </a:p>
        </p:txBody>
      </p:sp>
      <p:pic>
        <p:nvPicPr>
          <p:cNvPr id="6" name="Content Placeholder 5" descr="A picture containing text&#10;&#10;Description automatically generated">
            <a:extLst>
              <a:ext uri="{FF2B5EF4-FFF2-40B4-BE49-F238E27FC236}">
                <a16:creationId xmlns:a16="http://schemas.microsoft.com/office/drawing/2014/main" id="{806176D5-0764-44A2-BA8A-10746B1B8C6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2538413" y="2216547"/>
            <a:ext cx="4067175" cy="3050381"/>
          </a:xfrm>
        </p:spPr>
      </p:pic>
      <p:sp>
        <p:nvSpPr>
          <p:cNvPr id="4" name="Slide Number Placeholder 3">
            <a:extLst>
              <a:ext uri="{FF2B5EF4-FFF2-40B4-BE49-F238E27FC236}">
                <a16:creationId xmlns:a16="http://schemas.microsoft.com/office/drawing/2014/main" id="{DB6ED3A8-C90B-41FC-BAC7-B730ED5E4A5A}"/>
              </a:ext>
            </a:extLst>
          </p:cNvPr>
          <p:cNvSpPr>
            <a:spLocks noGrp="1"/>
          </p:cNvSpPr>
          <p:nvPr>
            <p:ph type="sldNum" sz="quarter" idx="10"/>
          </p:nvPr>
        </p:nvSpPr>
        <p:spPr/>
        <p:txBody>
          <a:bodyPr/>
          <a:lstStyle/>
          <a:p>
            <a:pPr>
              <a:defRPr/>
            </a:pPr>
            <a:fld id="{7450B514-6E3B-4CB5-8B71-D7910935A798}" type="slidenum">
              <a:rPr lang="en-GB" smtClean="0"/>
              <a:pPr>
                <a:defRPr/>
              </a:pPr>
              <a:t>21</a:t>
            </a:fld>
            <a:endParaRPr lang="en-GB"/>
          </a:p>
        </p:txBody>
      </p:sp>
    </p:spTree>
    <p:extLst>
      <p:ext uri="{BB962C8B-B14F-4D97-AF65-F5344CB8AC3E}">
        <p14:creationId xmlns:p14="http://schemas.microsoft.com/office/powerpoint/2010/main" val="207822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FAA4-33C6-4FD4-B961-0EBEFC404DE1}"/>
              </a:ext>
            </a:extLst>
          </p:cNvPr>
          <p:cNvSpPr>
            <a:spLocks noGrp="1"/>
          </p:cNvSpPr>
          <p:nvPr>
            <p:ph type="title"/>
          </p:nvPr>
        </p:nvSpPr>
        <p:spPr/>
        <p:txBody>
          <a:bodyPr/>
          <a:lstStyle/>
          <a:p>
            <a:r>
              <a:rPr lang="en-GB" dirty="0"/>
              <a:t>Separation at Inlet</a:t>
            </a:r>
          </a:p>
        </p:txBody>
      </p:sp>
      <p:sp>
        <p:nvSpPr>
          <p:cNvPr id="4" name="Slide Number Placeholder 3">
            <a:extLst>
              <a:ext uri="{FF2B5EF4-FFF2-40B4-BE49-F238E27FC236}">
                <a16:creationId xmlns:a16="http://schemas.microsoft.com/office/drawing/2014/main" id="{1557D3BD-D10E-410B-B327-34E766435D13}"/>
              </a:ext>
            </a:extLst>
          </p:cNvPr>
          <p:cNvSpPr>
            <a:spLocks noGrp="1"/>
          </p:cNvSpPr>
          <p:nvPr>
            <p:ph type="sldNum" sz="quarter" idx="10"/>
          </p:nvPr>
        </p:nvSpPr>
        <p:spPr/>
        <p:txBody>
          <a:bodyPr/>
          <a:lstStyle/>
          <a:p>
            <a:pPr>
              <a:defRPr/>
            </a:pPr>
            <a:fld id="{7450B514-6E3B-4CB5-8B71-D7910935A798}" type="slidenum">
              <a:rPr lang="en-GB" smtClean="0"/>
              <a:pPr>
                <a:defRPr/>
              </a:pPr>
              <a:t>22</a:t>
            </a:fld>
            <a:endParaRPr lang="en-GB"/>
          </a:p>
        </p:txBody>
      </p:sp>
      <p:grpSp>
        <p:nvGrpSpPr>
          <p:cNvPr id="97" name="Group 96">
            <a:extLst>
              <a:ext uri="{FF2B5EF4-FFF2-40B4-BE49-F238E27FC236}">
                <a16:creationId xmlns:a16="http://schemas.microsoft.com/office/drawing/2014/main" id="{6B020695-AD35-4777-815D-6E5C242BA9D8}"/>
              </a:ext>
            </a:extLst>
          </p:cNvPr>
          <p:cNvGrpSpPr/>
          <p:nvPr/>
        </p:nvGrpSpPr>
        <p:grpSpPr>
          <a:xfrm>
            <a:off x="2557811" y="2744896"/>
            <a:ext cx="4028378" cy="1814679"/>
            <a:chOff x="3120542" y="2920987"/>
            <a:chExt cx="2905609" cy="1308901"/>
          </a:xfrm>
        </p:grpSpPr>
        <p:grpSp>
          <p:nvGrpSpPr>
            <p:cNvPr id="5" name="Group 4">
              <a:extLst>
                <a:ext uri="{FF2B5EF4-FFF2-40B4-BE49-F238E27FC236}">
                  <a16:creationId xmlns:a16="http://schemas.microsoft.com/office/drawing/2014/main" id="{9E67E495-306A-4FE8-8654-1070A4666A5D}"/>
                </a:ext>
              </a:extLst>
            </p:cNvPr>
            <p:cNvGrpSpPr/>
            <p:nvPr/>
          </p:nvGrpSpPr>
          <p:grpSpPr>
            <a:xfrm>
              <a:off x="3120542" y="2920987"/>
              <a:ext cx="2902916" cy="1167077"/>
              <a:chOff x="5751423" y="3582533"/>
              <a:chExt cx="2902916" cy="1167077"/>
            </a:xfrm>
          </p:grpSpPr>
          <p:sp>
            <p:nvSpPr>
              <p:cNvPr id="6" name="Isosceles Triangle 5">
                <a:extLst>
                  <a:ext uri="{FF2B5EF4-FFF2-40B4-BE49-F238E27FC236}">
                    <a16:creationId xmlns:a16="http://schemas.microsoft.com/office/drawing/2014/main" id="{A7EACEFE-1BFF-4ADD-B590-8869DE588153}"/>
                  </a:ext>
                </a:extLst>
              </p:cNvPr>
              <p:cNvSpPr/>
              <p:nvPr/>
            </p:nvSpPr>
            <p:spPr bwMode="auto">
              <a:xfrm rot="11463598">
                <a:off x="5751423" y="4136448"/>
                <a:ext cx="174134" cy="613162"/>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nvGrpSpPr>
              <p:cNvPr id="9" name="Group 8">
                <a:extLst>
                  <a:ext uri="{FF2B5EF4-FFF2-40B4-BE49-F238E27FC236}">
                    <a16:creationId xmlns:a16="http://schemas.microsoft.com/office/drawing/2014/main" id="{1759D8C0-8B9C-45E6-B571-B014E17FB59D}"/>
                  </a:ext>
                </a:extLst>
              </p:cNvPr>
              <p:cNvGrpSpPr/>
              <p:nvPr/>
            </p:nvGrpSpPr>
            <p:grpSpPr>
              <a:xfrm>
                <a:off x="5792601" y="3582533"/>
                <a:ext cx="2819400" cy="705617"/>
                <a:chOff x="7390191" y="4025331"/>
                <a:chExt cx="4008810" cy="1003301"/>
              </a:xfrm>
            </p:grpSpPr>
            <p:grpSp>
              <p:nvGrpSpPr>
                <p:cNvPr id="14" name="Group 13">
                  <a:extLst>
                    <a:ext uri="{FF2B5EF4-FFF2-40B4-BE49-F238E27FC236}">
                      <a16:creationId xmlns:a16="http://schemas.microsoft.com/office/drawing/2014/main" id="{E59FD829-51B8-4B07-BAD5-6D4EB9271359}"/>
                    </a:ext>
                  </a:extLst>
                </p:cNvPr>
                <p:cNvGrpSpPr/>
                <p:nvPr/>
              </p:nvGrpSpPr>
              <p:grpSpPr>
                <a:xfrm>
                  <a:off x="7797800" y="4040497"/>
                  <a:ext cx="3200400" cy="818287"/>
                  <a:chOff x="1193800" y="4025054"/>
                  <a:chExt cx="3200400" cy="818287"/>
                </a:xfrm>
              </p:grpSpPr>
              <p:sp>
                <p:nvSpPr>
                  <p:cNvPr id="17" name="Oval 16">
                    <a:extLst>
                      <a:ext uri="{FF2B5EF4-FFF2-40B4-BE49-F238E27FC236}">
                        <a16:creationId xmlns:a16="http://schemas.microsoft.com/office/drawing/2014/main" id="{336817BE-EA97-4D47-8670-F86100491047}"/>
                      </a:ext>
                    </a:extLst>
                  </p:cNvPr>
                  <p:cNvSpPr/>
                  <p:nvPr/>
                </p:nvSpPr>
                <p:spPr>
                  <a:xfrm>
                    <a:off x="1193800" y="444964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A6F4FF3-3D7D-4B32-BA35-FEF06CE942BE}"/>
                      </a:ext>
                    </a:extLst>
                  </p:cNvPr>
                  <p:cNvSpPr/>
                  <p:nvPr/>
                </p:nvSpPr>
                <p:spPr>
                  <a:xfrm>
                    <a:off x="2794000" y="444964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B16B72EE-8388-4074-A55B-EF72E7FF8D6D}"/>
                      </a:ext>
                    </a:extLst>
                  </p:cNvPr>
                  <p:cNvSpPr/>
                  <p:nvPr/>
                </p:nvSpPr>
                <p:spPr>
                  <a:xfrm>
                    <a:off x="2603500" y="4284558"/>
                    <a:ext cx="381001"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481F3139-02E8-4AAE-AAEC-66B80D040E1B}"/>
                      </a:ext>
                    </a:extLst>
                  </p:cNvPr>
                  <p:cNvCxnSpPr/>
                  <p:nvPr/>
                </p:nvCxnSpPr>
                <p:spPr>
                  <a:xfrm>
                    <a:off x="2784303" y="4025054"/>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 name="Teardrop 14">
                  <a:extLst>
                    <a:ext uri="{FF2B5EF4-FFF2-40B4-BE49-F238E27FC236}">
                      <a16:creationId xmlns:a16="http://schemas.microsoft.com/office/drawing/2014/main" id="{E27EB2A5-D609-4018-ADB0-F513AA017B47}"/>
                    </a:ext>
                  </a:extLst>
                </p:cNvPr>
                <p:cNvSpPr/>
                <p:nvPr/>
              </p:nvSpPr>
              <p:spPr>
                <a:xfrm rot="5400000">
                  <a:off x="7047144" y="4368378"/>
                  <a:ext cx="1003301" cy="317207"/>
                </a:xfrm>
                <a:prstGeom prst="teardrop">
                  <a:avLst>
                    <a:gd name="adj" fmla="val 7041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Teardrop 15">
                  <a:extLst>
                    <a:ext uri="{FF2B5EF4-FFF2-40B4-BE49-F238E27FC236}">
                      <a16:creationId xmlns:a16="http://schemas.microsoft.com/office/drawing/2014/main" id="{2081C4F1-C034-416F-8000-1ADD986BF9A9}"/>
                    </a:ext>
                  </a:extLst>
                </p:cNvPr>
                <p:cNvSpPr/>
                <p:nvPr/>
              </p:nvSpPr>
              <p:spPr>
                <a:xfrm rot="16200000" flipH="1">
                  <a:off x="10738748" y="4368377"/>
                  <a:ext cx="1003300" cy="317207"/>
                </a:xfrm>
                <a:prstGeom prst="teardrop">
                  <a:avLst>
                    <a:gd name="adj" fmla="val 6861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8" name="Isosceles Triangle 7">
                <a:extLst>
                  <a:ext uri="{FF2B5EF4-FFF2-40B4-BE49-F238E27FC236}">
                    <a16:creationId xmlns:a16="http://schemas.microsoft.com/office/drawing/2014/main" id="{0FC7EBC1-66FF-4E36-A5FA-9F6A0830F2DF}"/>
                  </a:ext>
                </a:extLst>
              </p:cNvPr>
              <p:cNvSpPr/>
              <p:nvPr/>
            </p:nvSpPr>
            <p:spPr bwMode="auto">
              <a:xfrm rot="10136402" flipH="1">
                <a:off x="8480205" y="4130099"/>
                <a:ext cx="174134" cy="613162"/>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sp>
          <p:nvSpPr>
            <p:cNvPr id="22" name="Arc 21">
              <a:extLst>
                <a:ext uri="{FF2B5EF4-FFF2-40B4-BE49-F238E27FC236}">
                  <a16:creationId xmlns:a16="http://schemas.microsoft.com/office/drawing/2014/main" id="{C3F5AD01-18D2-44AC-820F-306F1412D9BE}"/>
                </a:ext>
              </a:extLst>
            </p:cNvPr>
            <p:cNvSpPr/>
            <p:nvPr/>
          </p:nvSpPr>
          <p:spPr bwMode="auto">
            <a:xfrm rot="17015724">
              <a:off x="5704242" y="298234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3" name="Arc 22">
              <a:extLst>
                <a:ext uri="{FF2B5EF4-FFF2-40B4-BE49-F238E27FC236}">
                  <a16:creationId xmlns:a16="http://schemas.microsoft.com/office/drawing/2014/main" id="{F7A1F3AD-04BE-4CDE-B94C-46B242418D0B}"/>
                </a:ext>
              </a:extLst>
            </p:cNvPr>
            <p:cNvSpPr/>
            <p:nvPr/>
          </p:nvSpPr>
          <p:spPr bwMode="auto">
            <a:xfrm rot="15782100">
              <a:off x="5714907" y="304824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A695698B-857F-4189-A17B-76A32BA82C9D}"/>
                </a:ext>
              </a:extLst>
            </p:cNvPr>
            <p:cNvSpPr/>
            <p:nvPr/>
          </p:nvSpPr>
          <p:spPr bwMode="auto">
            <a:xfrm rot="18621047">
              <a:off x="5585363" y="30591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EDEF271E-D851-4085-A2E9-69B86F790044}"/>
                </a:ext>
              </a:extLst>
            </p:cNvPr>
            <p:cNvSpPr/>
            <p:nvPr/>
          </p:nvSpPr>
          <p:spPr bwMode="auto">
            <a:xfrm rot="5400000">
              <a:off x="5539307" y="303296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6" name="Arc 25">
              <a:extLst>
                <a:ext uri="{FF2B5EF4-FFF2-40B4-BE49-F238E27FC236}">
                  <a16:creationId xmlns:a16="http://schemas.microsoft.com/office/drawing/2014/main" id="{C37B956A-AA4B-4E0D-9D05-B01BAC58B776}"/>
                </a:ext>
              </a:extLst>
            </p:cNvPr>
            <p:cNvSpPr/>
            <p:nvPr/>
          </p:nvSpPr>
          <p:spPr bwMode="auto">
            <a:xfrm rot="17015724">
              <a:off x="5661408" y="3171125"/>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nvGrpSpPr>
            <p:cNvPr id="42" name="Group 41">
              <a:extLst>
                <a:ext uri="{FF2B5EF4-FFF2-40B4-BE49-F238E27FC236}">
                  <a16:creationId xmlns:a16="http://schemas.microsoft.com/office/drawing/2014/main" id="{3BA2C2A3-4943-4C85-B760-3C63C3F00F8E}"/>
                </a:ext>
              </a:extLst>
            </p:cNvPr>
            <p:cNvGrpSpPr/>
            <p:nvPr/>
          </p:nvGrpSpPr>
          <p:grpSpPr>
            <a:xfrm rot="20264280">
              <a:off x="5538695" y="3415350"/>
              <a:ext cx="307442" cy="231287"/>
              <a:chOff x="5515725" y="3562376"/>
              <a:chExt cx="307442" cy="231287"/>
            </a:xfrm>
          </p:grpSpPr>
          <p:sp>
            <p:nvSpPr>
              <p:cNvPr id="27" name="Arc 26">
                <a:extLst>
                  <a:ext uri="{FF2B5EF4-FFF2-40B4-BE49-F238E27FC236}">
                    <a16:creationId xmlns:a16="http://schemas.microsoft.com/office/drawing/2014/main" id="{DA80ADA0-C45C-4731-97D1-82CA4B3528E5}"/>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8" name="Arc 27">
                <a:extLst>
                  <a:ext uri="{FF2B5EF4-FFF2-40B4-BE49-F238E27FC236}">
                    <a16:creationId xmlns:a16="http://schemas.microsoft.com/office/drawing/2014/main" id="{D7021985-D88E-47C2-A23D-7F9EBB501072}"/>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D8045506-1516-48CE-95D2-10382FE1E706}"/>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E5850908-E6D5-42B2-9B4E-02D02690040B}"/>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EC7BEA9C-FAFB-4BC4-947F-9EDD1879B6FE}"/>
                </a:ext>
              </a:extLst>
            </p:cNvPr>
            <p:cNvGrpSpPr/>
            <p:nvPr/>
          </p:nvGrpSpPr>
          <p:grpSpPr>
            <a:xfrm rot="10800000">
              <a:off x="5342763" y="3601255"/>
              <a:ext cx="307442" cy="231287"/>
              <a:chOff x="5515725" y="3562376"/>
              <a:chExt cx="307442" cy="231287"/>
            </a:xfrm>
          </p:grpSpPr>
          <p:sp>
            <p:nvSpPr>
              <p:cNvPr id="48" name="Arc 47">
                <a:extLst>
                  <a:ext uri="{FF2B5EF4-FFF2-40B4-BE49-F238E27FC236}">
                    <a16:creationId xmlns:a16="http://schemas.microsoft.com/office/drawing/2014/main" id="{C71FB5E1-D2F8-4C10-8EE6-20E9D5AD1430}"/>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49" name="Arc 48">
                <a:extLst>
                  <a:ext uri="{FF2B5EF4-FFF2-40B4-BE49-F238E27FC236}">
                    <a16:creationId xmlns:a16="http://schemas.microsoft.com/office/drawing/2014/main" id="{15D2DDE9-78F1-48C9-A655-3049DADAA128}"/>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0" name="Arc 49">
                <a:extLst>
                  <a:ext uri="{FF2B5EF4-FFF2-40B4-BE49-F238E27FC236}">
                    <a16:creationId xmlns:a16="http://schemas.microsoft.com/office/drawing/2014/main" id="{A80E5436-E2CE-4BBC-AAD2-3EAB23298A1A}"/>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1" name="Arc 50">
                <a:extLst>
                  <a:ext uri="{FF2B5EF4-FFF2-40B4-BE49-F238E27FC236}">
                    <a16:creationId xmlns:a16="http://schemas.microsoft.com/office/drawing/2014/main" id="{F06AF033-B3DB-4B86-A304-662B9C279215}"/>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90CA3434-D0A6-4D31-A82C-F9F8ED0AFBFC}"/>
                </a:ext>
              </a:extLst>
            </p:cNvPr>
            <p:cNvGrpSpPr/>
            <p:nvPr/>
          </p:nvGrpSpPr>
          <p:grpSpPr>
            <a:xfrm rot="20264280">
              <a:off x="5683525" y="3832485"/>
              <a:ext cx="307442" cy="231287"/>
              <a:chOff x="5515725" y="3562376"/>
              <a:chExt cx="307442" cy="231287"/>
            </a:xfrm>
          </p:grpSpPr>
          <p:sp>
            <p:nvSpPr>
              <p:cNvPr id="53" name="Arc 52">
                <a:extLst>
                  <a:ext uri="{FF2B5EF4-FFF2-40B4-BE49-F238E27FC236}">
                    <a16:creationId xmlns:a16="http://schemas.microsoft.com/office/drawing/2014/main" id="{B5EC6E1E-9D19-43C1-9C39-B9790F12C356}"/>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4" name="Arc 53">
                <a:extLst>
                  <a:ext uri="{FF2B5EF4-FFF2-40B4-BE49-F238E27FC236}">
                    <a16:creationId xmlns:a16="http://schemas.microsoft.com/office/drawing/2014/main" id="{B5071BB6-06F3-46B3-95E6-AB1DE21BD82D}"/>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5" name="Arc 54">
                <a:extLst>
                  <a:ext uri="{FF2B5EF4-FFF2-40B4-BE49-F238E27FC236}">
                    <a16:creationId xmlns:a16="http://schemas.microsoft.com/office/drawing/2014/main" id="{30FE1DAF-3E23-4F61-9B6A-E8C3096D29A9}"/>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6" name="Arc 55">
                <a:extLst>
                  <a:ext uri="{FF2B5EF4-FFF2-40B4-BE49-F238E27FC236}">
                    <a16:creationId xmlns:a16="http://schemas.microsoft.com/office/drawing/2014/main" id="{A46E4339-C441-4814-8F58-983B5AAEBDC7}"/>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57" name="Group 56">
              <a:extLst>
                <a:ext uri="{FF2B5EF4-FFF2-40B4-BE49-F238E27FC236}">
                  <a16:creationId xmlns:a16="http://schemas.microsoft.com/office/drawing/2014/main" id="{0414D480-4DC8-4060-B5CE-7279BD4A6264}"/>
                </a:ext>
              </a:extLst>
            </p:cNvPr>
            <p:cNvGrpSpPr/>
            <p:nvPr/>
          </p:nvGrpSpPr>
          <p:grpSpPr>
            <a:xfrm rot="20264280">
              <a:off x="5718709" y="3998601"/>
              <a:ext cx="307442" cy="231287"/>
              <a:chOff x="5515725" y="3562376"/>
              <a:chExt cx="307442" cy="231287"/>
            </a:xfrm>
          </p:grpSpPr>
          <p:sp>
            <p:nvSpPr>
              <p:cNvPr id="58" name="Arc 57">
                <a:extLst>
                  <a:ext uri="{FF2B5EF4-FFF2-40B4-BE49-F238E27FC236}">
                    <a16:creationId xmlns:a16="http://schemas.microsoft.com/office/drawing/2014/main" id="{694D390D-80A0-4D78-96E5-98875C56576B}"/>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59" name="Arc 58">
                <a:extLst>
                  <a:ext uri="{FF2B5EF4-FFF2-40B4-BE49-F238E27FC236}">
                    <a16:creationId xmlns:a16="http://schemas.microsoft.com/office/drawing/2014/main" id="{C9EE2E4F-AFE4-4500-988E-7E241F25D34B}"/>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0" name="Arc 59">
                <a:extLst>
                  <a:ext uri="{FF2B5EF4-FFF2-40B4-BE49-F238E27FC236}">
                    <a16:creationId xmlns:a16="http://schemas.microsoft.com/office/drawing/2014/main" id="{6CCC7344-3CEA-484C-B392-CF273E4F417C}"/>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1" name="Arc 60">
                <a:extLst>
                  <a:ext uri="{FF2B5EF4-FFF2-40B4-BE49-F238E27FC236}">
                    <a16:creationId xmlns:a16="http://schemas.microsoft.com/office/drawing/2014/main" id="{27623D52-6F2E-43A0-BE5C-EE26CE76DC40}"/>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6A1F77CA-97C4-49CC-9A70-E4E9A06F9884}"/>
                </a:ext>
              </a:extLst>
            </p:cNvPr>
            <p:cNvGrpSpPr/>
            <p:nvPr/>
          </p:nvGrpSpPr>
          <p:grpSpPr>
            <a:xfrm rot="20264280">
              <a:off x="5467578" y="3706312"/>
              <a:ext cx="307442" cy="231287"/>
              <a:chOff x="5515725" y="3562376"/>
              <a:chExt cx="307442" cy="231287"/>
            </a:xfrm>
          </p:grpSpPr>
          <p:sp>
            <p:nvSpPr>
              <p:cNvPr id="63" name="Arc 62">
                <a:extLst>
                  <a:ext uri="{FF2B5EF4-FFF2-40B4-BE49-F238E27FC236}">
                    <a16:creationId xmlns:a16="http://schemas.microsoft.com/office/drawing/2014/main" id="{68C8B1F6-C216-461D-A16F-EC40AAE15917}"/>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4" name="Arc 63">
                <a:extLst>
                  <a:ext uri="{FF2B5EF4-FFF2-40B4-BE49-F238E27FC236}">
                    <a16:creationId xmlns:a16="http://schemas.microsoft.com/office/drawing/2014/main" id="{1DA8719B-59CF-434C-A0E0-925AD52DF916}"/>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5" name="Arc 64">
                <a:extLst>
                  <a:ext uri="{FF2B5EF4-FFF2-40B4-BE49-F238E27FC236}">
                    <a16:creationId xmlns:a16="http://schemas.microsoft.com/office/drawing/2014/main" id="{FA7FB877-93E9-4C5B-ACB6-5489C88B1DA7}"/>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6" name="Arc 65">
                <a:extLst>
                  <a:ext uri="{FF2B5EF4-FFF2-40B4-BE49-F238E27FC236}">
                    <a16:creationId xmlns:a16="http://schemas.microsoft.com/office/drawing/2014/main" id="{A157974D-0B1B-4102-98B5-AAEEEB48F50E}"/>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B7192A34-5C4A-4289-868C-24C73A664EC1}"/>
                </a:ext>
              </a:extLst>
            </p:cNvPr>
            <p:cNvGrpSpPr/>
            <p:nvPr/>
          </p:nvGrpSpPr>
          <p:grpSpPr>
            <a:xfrm rot="19081930">
              <a:off x="5520029" y="3897282"/>
              <a:ext cx="307442" cy="231287"/>
              <a:chOff x="5515725" y="3562376"/>
              <a:chExt cx="307442" cy="231287"/>
            </a:xfrm>
          </p:grpSpPr>
          <p:sp>
            <p:nvSpPr>
              <p:cNvPr id="68" name="Arc 67">
                <a:extLst>
                  <a:ext uri="{FF2B5EF4-FFF2-40B4-BE49-F238E27FC236}">
                    <a16:creationId xmlns:a16="http://schemas.microsoft.com/office/drawing/2014/main" id="{BE93DDB0-B347-448C-B887-A6DA60D1FA3C}"/>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9" name="Arc 68">
                <a:extLst>
                  <a:ext uri="{FF2B5EF4-FFF2-40B4-BE49-F238E27FC236}">
                    <a16:creationId xmlns:a16="http://schemas.microsoft.com/office/drawing/2014/main" id="{9F255F79-8468-419E-AE19-89A2440C44DC}"/>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0" name="Arc 69">
                <a:extLst>
                  <a:ext uri="{FF2B5EF4-FFF2-40B4-BE49-F238E27FC236}">
                    <a16:creationId xmlns:a16="http://schemas.microsoft.com/office/drawing/2014/main" id="{3C2D96D5-C227-4065-8277-0058E5ACC8E3}"/>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1" name="Arc 70">
                <a:extLst>
                  <a:ext uri="{FF2B5EF4-FFF2-40B4-BE49-F238E27FC236}">
                    <a16:creationId xmlns:a16="http://schemas.microsoft.com/office/drawing/2014/main" id="{F6736A9B-E409-4C5B-9922-E7EE80B5AAD2}"/>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sp>
          <p:nvSpPr>
            <p:cNvPr id="72" name="Arc 71">
              <a:extLst>
                <a:ext uri="{FF2B5EF4-FFF2-40B4-BE49-F238E27FC236}">
                  <a16:creationId xmlns:a16="http://schemas.microsoft.com/office/drawing/2014/main" id="{68A65B22-031A-437C-9B29-EA39029EED76}"/>
                </a:ext>
              </a:extLst>
            </p:cNvPr>
            <p:cNvSpPr/>
            <p:nvPr/>
          </p:nvSpPr>
          <p:spPr bwMode="auto">
            <a:xfrm rot="4283546">
              <a:off x="5608827" y="375856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nvGrpSpPr>
            <p:cNvPr id="73" name="Group 72">
              <a:extLst>
                <a:ext uri="{FF2B5EF4-FFF2-40B4-BE49-F238E27FC236}">
                  <a16:creationId xmlns:a16="http://schemas.microsoft.com/office/drawing/2014/main" id="{970623C6-9E6B-4F6A-9660-6D1359EB49C5}"/>
                </a:ext>
              </a:extLst>
            </p:cNvPr>
            <p:cNvGrpSpPr/>
            <p:nvPr/>
          </p:nvGrpSpPr>
          <p:grpSpPr>
            <a:xfrm rot="10286085">
              <a:off x="5377002" y="3375230"/>
              <a:ext cx="307442" cy="231287"/>
              <a:chOff x="5515725" y="3562376"/>
              <a:chExt cx="307442" cy="231287"/>
            </a:xfrm>
          </p:grpSpPr>
          <p:sp>
            <p:nvSpPr>
              <p:cNvPr id="74" name="Arc 73">
                <a:extLst>
                  <a:ext uri="{FF2B5EF4-FFF2-40B4-BE49-F238E27FC236}">
                    <a16:creationId xmlns:a16="http://schemas.microsoft.com/office/drawing/2014/main" id="{66B28997-2E2F-4CE0-A63B-556FCD5B58F4}"/>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5" name="Arc 74">
                <a:extLst>
                  <a:ext uri="{FF2B5EF4-FFF2-40B4-BE49-F238E27FC236}">
                    <a16:creationId xmlns:a16="http://schemas.microsoft.com/office/drawing/2014/main" id="{B3D68A0C-720F-461D-AA92-8690CDCC9EE1}"/>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6" name="Arc 75">
                <a:extLst>
                  <a:ext uri="{FF2B5EF4-FFF2-40B4-BE49-F238E27FC236}">
                    <a16:creationId xmlns:a16="http://schemas.microsoft.com/office/drawing/2014/main" id="{9AF89B4E-D4D2-45B8-9FF0-9CC685A17CAA}"/>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7" name="Arc 76">
                <a:extLst>
                  <a:ext uri="{FF2B5EF4-FFF2-40B4-BE49-F238E27FC236}">
                    <a16:creationId xmlns:a16="http://schemas.microsoft.com/office/drawing/2014/main" id="{C70631C3-40F2-4B4F-8248-21E6C0EF0B40}"/>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C8C96D68-AC5A-4FA9-923A-D5748D2A07CD}"/>
                </a:ext>
              </a:extLst>
            </p:cNvPr>
            <p:cNvGrpSpPr/>
            <p:nvPr/>
          </p:nvGrpSpPr>
          <p:grpSpPr>
            <a:xfrm rot="18832145">
              <a:off x="5634886" y="3584973"/>
              <a:ext cx="307442" cy="231287"/>
              <a:chOff x="5515725" y="3562376"/>
              <a:chExt cx="307442" cy="231287"/>
            </a:xfrm>
          </p:grpSpPr>
          <p:sp>
            <p:nvSpPr>
              <p:cNvPr id="79" name="Arc 78">
                <a:extLst>
                  <a:ext uri="{FF2B5EF4-FFF2-40B4-BE49-F238E27FC236}">
                    <a16:creationId xmlns:a16="http://schemas.microsoft.com/office/drawing/2014/main" id="{F75DC3B3-3FC2-410D-B542-4F59E896BBEE}"/>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0" name="Arc 79">
                <a:extLst>
                  <a:ext uri="{FF2B5EF4-FFF2-40B4-BE49-F238E27FC236}">
                    <a16:creationId xmlns:a16="http://schemas.microsoft.com/office/drawing/2014/main" id="{47D5E475-D32F-40AF-9625-E131929BEDBB}"/>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1" name="Arc 80">
                <a:extLst>
                  <a:ext uri="{FF2B5EF4-FFF2-40B4-BE49-F238E27FC236}">
                    <a16:creationId xmlns:a16="http://schemas.microsoft.com/office/drawing/2014/main" id="{1E312A3E-98F3-423F-A84C-4397861E0003}"/>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2" name="Arc 81">
                <a:extLst>
                  <a:ext uri="{FF2B5EF4-FFF2-40B4-BE49-F238E27FC236}">
                    <a16:creationId xmlns:a16="http://schemas.microsoft.com/office/drawing/2014/main" id="{009ACADB-88D3-41F3-A5A0-89E9FF40054B}"/>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sp>
          <p:nvSpPr>
            <p:cNvPr id="83" name="Arc 82">
              <a:extLst>
                <a:ext uri="{FF2B5EF4-FFF2-40B4-BE49-F238E27FC236}">
                  <a16:creationId xmlns:a16="http://schemas.microsoft.com/office/drawing/2014/main" id="{963A2174-B670-4D18-A552-1267BC310611}"/>
                </a:ext>
              </a:extLst>
            </p:cNvPr>
            <p:cNvSpPr/>
            <p:nvPr/>
          </p:nvSpPr>
          <p:spPr bwMode="auto">
            <a:xfrm rot="17015724">
              <a:off x="5519856" y="3154698"/>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nvGrpSpPr>
            <p:cNvPr id="84" name="Group 83">
              <a:extLst>
                <a:ext uri="{FF2B5EF4-FFF2-40B4-BE49-F238E27FC236}">
                  <a16:creationId xmlns:a16="http://schemas.microsoft.com/office/drawing/2014/main" id="{057AAA5C-39D0-4B44-8085-283BDC8457B6}"/>
                </a:ext>
              </a:extLst>
            </p:cNvPr>
            <p:cNvGrpSpPr/>
            <p:nvPr/>
          </p:nvGrpSpPr>
          <p:grpSpPr>
            <a:xfrm rot="20264280">
              <a:off x="5307348" y="3906824"/>
              <a:ext cx="307442" cy="231287"/>
              <a:chOff x="5515725" y="3562376"/>
              <a:chExt cx="307442" cy="231287"/>
            </a:xfrm>
          </p:grpSpPr>
          <p:sp>
            <p:nvSpPr>
              <p:cNvPr id="85" name="Arc 84">
                <a:extLst>
                  <a:ext uri="{FF2B5EF4-FFF2-40B4-BE49-F238E27FC236}">
                    <a16:creationId xmlns:a16="http://schemas.microsoft.com/office/drawing/2014/main" id="{29AAB1E3-4FB4-46EA-9B03-7A07A75B5346}"/>
                  </a:ext>
                </a:extLst>
              </p:cNvPr>
              <p:cNvSpPr/>
              <p:nvPr/>
            </p:nvSpPr>
            <p:spPr bwMode="auto">
              <a:xfrm rot="17015724">
                <a:off x="5669362" y="3573674"/>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6" name="Arc 85">
                <a:extLst>
                  <a:ext uri="{FF2B5EF4-FFF2-40B4-BE49-F238E27FC236}">
                    <a16:creationId xmlns:a16="http://schemas.microsoft.com/office/drawing/2014/main" id="{3029C055-2BBB-4487-B142-CAD62360E33D}"/>
                  </a:ext>
                </a:extLst>
              </p:cNvPr>
              <p:cNvSpPr/>
              <p:nvPr/>
            </p:nvSpPr>
            <p:spPr bwMode="auto">
              <a:xfrm rot="15782100">
                <a:off x="5680027" y="3639571"/>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7" name="Arc 86">
                <a:extLst>
                  <a:ext uri="{FF2B5EF4-FFF2-40B4-BE49-F238E27FC236}">
                    <a16:creationId xmlns:a16="http://schemas.microsoft.com/office/drawing/2014/main" id="{3106C4B6-1664-4844-A2E6-DFBC9129227E}"/>
                  </a:ext>
                </a:extLst>
              </p:cNvPr>
              <p:cNvSpPr/>
              <p:nvPr/>
            </p:nvSpPr>
            <p:spPr bwMode="auto">
              <a:xfrm rot="18621047">
                <a:off x="5550483" y="365052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88" name="Arc 87">
                <a:extLst>
                  <a:ext uri="{FF2B5EF4-FFF2-40B4-BE49-F238E27FC236}">
                    <a16:creationId xmlns:a16="http://schemas.microsoft.com/office/drawing/2014/main" id="{32DDA43C-F650-4361-83B9-A9788EF197FF}"/>
                  </a:ext>
                </a:extLst>
              </p:cNvPr>
              <p:cNvSpPr/>
              <p:nvPr/>
            </p:nvSpPr>
            <p:spPr bwMode="auto">
              <a:xfrm rot="5400000">
                <a:off x="5504427" y="3624293"/>
                <a:ext cx="154438" cy="131842"/>
              </a:xfrm>
              <a:prstGeom prst="arc">
                <a:avLst>
                  <a:gd name="adj1" fmla="val 16200000"/>
                  <a:gd name="adj2" fmla="val 0"/>
                </a:avLst>
              </a:prstGeom>
              <a:ln>
                <a:headEnd type="none" w="med" len="med"/>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grpSp>
        <p:cxnSp>
          <p:nvCxnSpPr>
            <p:cNvPr id="89" name="Straight Arrow Connector 88">
              <a:extLst>
                <a:ext uri="{FF2B5EF4-FFF2-40B4-BE49-F238E27FC236}">
                  <a16:creationId xmlns:a16="http://schemas.microsoft.com/office/drawing/2014/main" id="{0D84CC6D-421C-4990-942A-1A49AEEE5911}"/>
                </a:ext>
              </a:extLst>
            </p:cNvPr>
            <p:cNvCxnSpPr>
              <a:cxnSpLocks/>
            </p:cNvCxnSpPr>
            <p:nvPr/>
          </p:nvCxnSpPr>
          <p:spPr>
            <a:xfrm>
              <a:off x="3206056" y="4062355"/>
              <a:ext cx="206288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698CDC7-C26F-4879-8727-A3DEA9B6F6B1}"/>
                  </a:ext>
                </a:extLst>
              </p:cNvPr>
              <p:cNvSpPr txBox="1"/>
              <p:nvPr/>
            </p:nvSpPr>
            <p:spPr>
              <a:xfrm>
                <a:off x="3496398" y="4378211"/>
                <a:ext cx="1295706" cy="40421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𝐴</m:t>
                          </m:r>
                        </m:e>
                        <m:sub>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𝐸</m:t>
                              </m:r>
                            </m:e>
                            <m:sub>
                              <m:r>
                                <a:rPr lang="en-GB" b="0" i="1" smtClean="0">
                                  <a:solidFill>
                                    <a:schemeClr val="tx1">
                                      <a:lumMod val="50000"/>
                                    </a:schemeClr>
                                  </a:solidFill>
                                  <a:latin typeface="Cambria Math" panose="02040503050406030204" pitchFamily="18" charset="0"/>
                                </a:rPr>
                                <m:t>𝐷𝐹</m:t>
                              </m:r>
                            </m:sub>
                          </m:sSub>
                        </m:sub>
                      </m:sSub>
                    </m:oMath>
                  </m:oMathPara>
                </a14:m>
                <a:endParaRPr lang="en-GB" dirty="0">
                  <a:solidFill>
                    <a:schemeClr val="tx1">
                      <a:lumMod val="50000"/>
                    </a:schemeClr>
                  </a:solidFill>
                </a:endParaRPr>
              </a:p>
            </p:txBody>
          </p:sp>
        </mc:Choice>
        <mc:Fallback xmlns="">
          <p:sp>
            <p:nvSpPr>
              <p:cNvPr id="90" name="TextBox 89">
                <a:extLst>
                  <a:ext uri="{FF2B5EF4-FFF2-40B4-BE49-F238E27FC236}">
                    <a16:creationId xmlns:a16="http://schemas.microsoft.com/office/drawing/2014/main" id="{B698CDC7-C26F-4879-8727-A3DEA9B6F6B1}"/>
                  </a:ext>
                </a:extLst>
              </p:cNvPr>
              <p:cNvSpPr txBox="1">
                <a:spLocks noRot="1" noChangeAspect="1" noMove="1" noResize="1" noEditPoints="1" noAdjustHandles="1" noChangeArrowheads="1" noChangeShapeType="1" noTextEdit="1"/>
              </p:cNvSpPr>
              <p:nvPr/>
            </p:nvSpPr>
            <p:spPr>
              <a:xfrm>
                <a:off x="3496398" y="4378211"/>
                <a:ext cx="1295706" cy="404211"/>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4AC098A-953B-45C3-8E0F-F182E89590B8}"/>
                  </a:ext>
                </a:extLst>
              </p:cNvPr>
              <p:cNvSpPr txBox="1"/>
              <p:nvPr/>
            </p:nvSpPr>
            <p:spPr>
              <a:xfrm>
                <a:off x="3869554" y="5171121"/>
                <a:ext cx="140489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𝜎</m:t>
                      </m:r>
                      <m:sSub>
                        <m:sSubPr>
                          <m:ctrlPr>
                            <a:rPr lang="en-GB" sz="2400" i="1" smtClean="0">
                              <a:solidFill>
                                <a:srgbClr val="836967"/>
                              </a:solidFill>
                              <a:latin typeface="Cambria Math" panose="02040503050406030204" pitchFamily="18" charset="0"/>
                            </a:rPr>
                          </m:ctrlPr>
                        </m:sSubPr>
                        <m:e>
                          <m:r>
                            <a:rPr lang="en-GB" sz="2400" b="0" i="1" smtClean="0">
                              <a:solidFill>
                                <a:srgbClr val="836967"/>
                              </a:solidFill>
                              <a:latin typeface="Cambria Math" panose="02040503050406030204" pitchFamily="18" charset="0"/>
                            </a:rPr>
                            <m:t>, </m:t>
                          </m:r>
                          <m:r>
                            <a:rPr lang="en-GB" sz="2400" b="0" i="1" smtClean="0">
                              <a:latin typeface="Cambria Math" panose="02040503050406030204" pitchFamily="18" charset="0"/>
                            </a:rPr>
                            <m:t>𝑀</m:t>
                          </m:r>
                        </m:e>
                        <m:sub>
                          <m:r>
                            <a:rPr lang="en-GB" sz="2400" b="0" i="1" smtClean="0">
                              <a:latin typeface="Cambria Math" panose="02040503050406030204" pitchFamily="18" charset="0"/>
                            </a:rPr>
                            <m:t>𝐹</m:t>
                          </m:r>
                        </m:sub>
                      </m:sSub>
                      <m:r>
                        <a:rPr lang="en-GB" sz="2400" b="0" i="1" smtClean="0">
                          <a:latin typeface="Cambria Math" panose="02040503050406030204" pitchFamily="18" charset="0"/>
                        </a:rPr>
                        <m:t>,</m:t>
                      </m:r>
                      <m:r>
                        <a:rPr lang="en-GB" sz="2400" b="0" i="1" smtClean="0">
                          <a:latin typeface="Cambria Math" panose="02040503050406030204" pitchFamily="18" charset="0"/>
                        </a:rPr>
                        <m:t>𝑇</m:t>
                      </m:r>
                      <m:r>
                        <a:rPr lang="en-GB" sz="240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93" name="TextBox 92">
                <a:extLst>
                  <a:ext uri="{FF2B5EF4-FFF2-40B4-BE49-F238E27FC236}">
                    <a16:creationId xmlns:a16="http://schemas.microsoft.com/office/drawing/2014/main" id="{44AC098A-953B-45C3-8E0F-F182E89590B8}"/>
                  </a:ext>
                </a:extLst>
              </p:cNvPr>
              <p:cNvSpPr txBox="1">
                <a:spLocks noRot="1" noChangeAspect="1" noMove="1" noResize="1" noEditPoints="1" noAdjustHandles="1" noChangeArrowheads="1" noChangeShapeType="1" noTextEdit="1"/>
              </p:cNvSpPr>
              <p:nvPr/>
            </p:nvSpPr>
            <p:spPr>
              <a:xfrm>
                <a:off x="3869554" y="5171121"/>
                <a:ext cx="1404892" cy="369332"/>
              </a:xfrm>
              <a:prstGeom prst="rect">
                <a:avLst/>
              </a:prstGeom>
              <a:blipFill>
                <a:blip r:embed="rId4"/>
                <a:stretch>
                  <a:fillRect l="-4348" b="-16393"/>
                </a:stretch>
              </a:blipFill>
            </p:spPr>
            <p:txBody>
              <a:bodyPr/>
              <a:lstStyle/>
              <a:p>
                <a:r>
                  <a:rPr lang="en-GB">
                    <a:noFill/>
                  </a:rPr>
                  <a:t> </a:t>
                </a:r>
              </a:p>
            </p:txBody>
          </p:sp>
        </mc:Fallback>
      </mc:AlternateContent>
      <p:cxnSp>
        <p:nvCxnSpPr>
          <p:cNvPr id="102" name="Straight Arrow Connector 101">
            <a:extLst>
              <a:ext uri="{FF2B5EF4-FFF2-40B4-BE49-F238E27FC236}">
                <a16:creationId xmlns:a16="http://schemas.microsoft.com/office/drawing/2014/main" id="{7D70BC75-A8FE-48BE-A8D7-AD079C6CD61F}"/>
              </a:ext>
            </a:extLst>
          </p:cNvPr>
          <p:cNvCxnSpPr/>
          <p:nvPr/>
        </p:nvCxnSpPr>
        <p:spPr bwMode="auto">
          <a:xfrm flipH="1">
            <a:off x="4673995" y="1723656"/>
            <a:ext cx="789585" cy="636104"/>
          </a:xfrm>
          <a:prstGeom prst="straightConnector1">
            <a:avLst/>
          </a:prstGeom>
          <a:ln>
            <a:headEnd type="none" w="med" len="med"/>
            <a:tailEnd type="triangle"/>
          </a:ln>
          <a:effectLst/>
        </p:spPr>
        <p:style>
          <a:lnRef idx="3">
            <a:schemeClr val="accent2"/>
          </a:lnRef>
          <a:fillRef idx="0">
            <a:schemeClr val="accent2"/>
          </a:fillRef>
          <a:effectRef idx="2">
            <a:schemeClr val="accent2"/>
          </a:effectRef>
          <a:fontRef idx="minor">
            <a:schemeClr val="tx1"/>
          </a:fontRef>
        </p:style>
      </p:cxnSp>
      <p:cxnSp>
        <p:nvCxnSpPr>
          <p:cNvPr id="103" name="Straight Arrow Connector 102">
            <a:extLst>
              <a:ext uri="{FF2B5EF4-FFF2-40B4-BE49-F238E27FC236}">
                <a16:creationId xmlns:a16="http://schemas.microsoft.com/office/drawing/2014/main" id="{BF5DF445-1E01-427E-9CC0-3B4C4AB32979}"/>
              </a:ext>
            </a:extLst>
          </p:cNvPr>
          <p:cNvCxnSpPr/>
          <p:nvPr/>
        </p:nvCxnSpPr>
        <p:spPr bwMode="auto">
          <a:xfrm flipH="1">
            <a:off x="5878869" y="1723656"/>
            <a:ext cx="789585" cy="636104"/>
          </a:xfrm>
          <a:prstGeom prst="straightConnector1">
            <a:avLst/>
          </a:prstGeom>
          <a:ln>
            <a:headEnd type="none" w="med" len="med"/>
            <a:tailEnd type="triangle"/>
          </a:ln>
          <a:effectLst/>
        </p:spPr>
        <p:style>
          <a:lnRef idx="3">
            <a:schemeClr val="accent2"/>
          </a:lnRef>
          <a:fillRef idx="0">
            <a:schemeClr val="accent2"/>
          </a:fillRef>
          <a:effectRef idx="2">
            <a:schemeClr val="accent2"/>
          </a:effectRef>
          <a:fontRef idx="minor">
            <a:schemeClr val="tx1"/>
          </a:fontRef>
        </p:style>
      </p:cxnSp>
      <p:cxnSp>
        <p:nvCxnSpPr>
          <p:cNvPr id="104" name="Straight Arrow Connector 103">
            <a:extLst>
              <a:ext uri="{FF2B5EF4-FFF2-40B4-BE49-F238E27FC236}">
                <a16:creationId xmlns:a16="http://schemas.microsoft.com/office/drawing/2014/main" id="{E7054494-AAF6-4406-8E40-63CA1916FBB7}"/>
              </a:ext>
            </a:extLst>
          </p:cNvPr>
          <p:cNvCxnSpPr/>
          <p:nvPr/>
        </p:nvCxnSpPr>
        <p:spPr bwMode="auto">
          <a:xfrm flipH="1">
            <a:off x="5276432" y="1714924"/>
            <a:ext cx="789585" cy="636104"/>
          </a:xfrm>
          <a:prstGeom prst="straightConnector1">
            <a:avLst/>
          </a:prstGeom>
          <a:ln>
            <a:headEnd type="none" w="med" len="med"/>
            <a:tailEnd type="triangle"/>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5041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3DB5-DC15-4E14-A2DA-934C35F255D0}"/>
              </a:ext>
            </a:extLst>
          </p:cNvPr>
          <p:cNvSpPr>
            <a:spLocks noGrp="1"/>
          </p:cNvSpPr>
          <p:nvPr>
            <p:ph type="title"/>
          </p:nvPr>
        </p:nvSpPr>
        <p:spPr/>
        <p:txBody>
          <a:bodyPr/>
          <a:lstStyle/>
          <a:p>
            <a:r>
              <a:rPr lang="en-GB" dirty="0"/>
              <a:t>Devising a Suitable Performance Metric</a:t>
            </a:r>
          </a:p>
        </p:txBody>
      </p:sp>
      <p:sp>
        <p:nvSpPr>
          <p:cNvPr id="4" name="Slide Number Placeholder 3">
            <a:extLst>
              <a:ext uri="{FF2B5EF4-FFF2-40B4-BE49-F238E27FC236}">
                <a16:creationId xmlns:a16="http://schemas.microsoft.com/office/drawing/2014/main" id="{A6675AA6-5096-4516-9096-E071A733EBA8}"/>
              </a:ext>
            </a:extLst>
          </p:cNvPr>
          <p:cNvSpPr>
            <a:spLocks noGrp="1"/>
          </p:cNvSpPr>
          <p:nvPr>
            <p:ph type="sldNum" sz="quarter" idx="10"/>
          </p:nvPr>
        </p:nvSpPr>
        <p:spPr/>
        <p:txBody>
          <a:bodyPr/>
          <a:lstStyle/>
          <a:p>
            <a:pPr>
              <a:defRPr/>
            </a:pPr>
            <a:fld id="{7450B514-6E3B-4CB5-8B71-D7910935A798}" type="slidenum">
              <a:rPr lang="en-GB" smtClean="0"/>
              <a:pPr>
                <a:defRPr/>
              </a:pPr>
              <a:t>3</a:t>
            </a:fld>
            <a:endParaRPr lang="en-GB"/>
          </a:p>
        </p:txBody>
      </p:sp>
      <mc:AlternateContent xmlns:mc="http://schemas.openxmlformats.org/markup-compatibility/2006" xmlns:a14="http://schemas.microsoft.com/office/drawing/2010/main">
        <mc:Choice Requires="a14">
          <p:sp>
            <p:nvSpPr>
              <p:cNvPr id="5" name="Google Shape;101;g6b1ba9cacb_0_0">
                <a:extLst>
                  <a:ext uri="{FF2B5EF4-FFF2-40B4-BE49-F238E27FC236}">
                    <a16:creationId xmlns:a16="http://schemas.microsoft.com/office/drawing/2014/main" id="{62963AAA-AC13-4247-B705-186DE0CF87E8}"/>
                  </a:ext>
                </a:extLst>
              </p:cNvPr>
              <p:cNvSpPr txBox="1">
                <a:spLocks/>
              </p:cNvSpPr>
              <p:nvPr/>
            </p:nvSpPr>
            <p:spPr>
              <a:xfrm>
                <a:off x="5391337" y="4711632"/>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𝑀</m:t>
                          </m:r>
                        </m:e>
                        <m:sub>
                          <m:r>
                            <a:rPr lang="ar-AE" i="1">
                              <a:latin typeface="Cambria Math" panose="02040503050406030204" pitchFamily="18" charset="0"/>
                            </a:rPr>
                            <m:t>𝐹</m:t>
                          </m:r>
                        </m:sub>
                      </m:sSub>
                      <m:r>
                        <a:rPr lang="ar-AE" i="1">
                          <a:latin typeface="Cambria Math" panose="02040503050406030204" pitchFamily="18" charset="0"/>
                        </a:rPr>
                        <m:t>=</m:t>
                      </m:r>
                      <m:rad>
                        <m:radPr>
                          <m:degHide m:val="on"/>
                          <m:ctrlPr>
                            <a:rPr lang="ar-AE"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𝜎</m:t>
                          </m:r>
                        </m:e>
                      </m:rad>
                    </m:oMath>
                  </m:oMathPara>
                </a14:m>
                <a:endParaRPr lang="ar-AE" dirty="0"/>
              </a:p>
              <a:p>
                <a:pPr marL="0" indent="0">
                  <a:buNone/>
                </a:pPr>
                <a:endParaRPr lang="ar-AE" dirty="0"/>
              </a:p>
              <a:p>
                <a:pPr marL="0" indent="0">
                  <a:buNone/>
                </a:pPr>
                <a:endParaRPr lang="ar-AE" dirty="0"/>
              </a:p>
            </p:txBody>
          </p:sp>
        </mc:Choice>
        <mc:Fallback xmlns="">
          <p:sp>
            <p:nvSpPr>
              <p:cNvPr id="5" name="Google Shape;101;g6b1ba9cacb_0_0">
                <a:extLst>
                  <a:ext uri="{FF2B5EF4-FFF2-40B4-BE49-F238E27FC236}">
                    <a16:creationId xmlns:a16="http://schemas.microsoft.com/office/drawing/2014/main" id="{62963AAA-AC13-4247-B705-186DE0CF87E8}"/>
                  </a:ext>
                </a:extLst>
              </p:cNvPr>
              <p:cNvSpPr txBox="1">
                <a:spLocks noRot="1" noChangeAspect="1" noMove="1" noResize="1" noEditPoints="1" noAdjustHandles="1" noChangeArrowheads="1" noChangeShapeType="1" noTextEdit="1"/>
              </p:cNvSpPr>
              <p:nvPr/>
            </p:nvSpPr>
            <p:spPr>
              <a:xfrm>
                <a:off x="5391337" y="4711632"/>
                <a:ext cx="3429000" cy="671227"/>
              </a:xfrm>
              <a:prstGeom prst="rect">
                <a:avLst/>
              </a:prstGeom>
              <a:blipFill>
                <a:blip r:embed="rId3"/>
                <a:stretch>
                  <a:fillRect l="-3552" t="-9091" b="-156364"/>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Google Shape;101;g6b1ba9cacb_0_0">
                <a:extLst>
                  <a:ext uri="{FF2B5EF4-FFF2-40B4-BE49-F238E27FC236}">
                    <a16:creationId xmlns:a16="http://schemas.microsoft.com/office/drawing/2014/main" id="{2157328D-9593-4244-9C7F-8C5B4BEA5369}"/>
                  </a:ext>
                </a:extLst>
              </p:cNvPr>
              <p:cNvSpPr txBox="1">
                <a:spLocks/>
              </p:cNvSpPr>
              <p:nvPr/>
            </p:nvSpPr>
            <p:spPr>
              <a:xfrm>
                <a:off x="271213" y="5713350"/>
                <a:ext cx="3429000" cy="6712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smtClean="0">
                              <a:solidFill>
                                <a:schemeClr val="tx1"/>
                              </a:solidFill>
                              <a:latin typeface="Cambria Math" panose="02040503050406030204" pitchFamily="18" charset="0"/>
                            </a:rPr>
                          </m:ctrlPr>
                        </m:sSubPr>
                        <m:e>
                          <m:r>
                            <a:rPr lang="ar-AE" i="1">
                              <a:solidFill>
                                <a:schemeClr val="tx1"/>
                              </a:solidFill>
                              <a:latin typeface="Cambria Math" panose="02040503050406030204" pitchFamily="18" charset="0"/>
                            </a:rPr>
                            <m:t>𝑀</m:t>
                          </m:r>
                        </m:e>
                        <m:sub>
                          <m:r>
                            <a:rPr lang="ar-AE" i="1">
                              <a:solidFill>
                                <a:schemeClr val="tx1"/>
                              </a:solidFill>
                              <a:latin typeface="Cambria Math" panose="02040503050406030204" pitchFamily="18" charset="0"/>
                            </a:rPr>
                            <m:t>𝐹</m:t>
                          </m:r>
                        </m:sub>
                      </m:sSub>
                      <m:r>
                        <a:rPr lang="ar-AE"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oMath>
                  </m:oMathPara>
                </a14:m>
                <a:endParaRPr lang="ar-AE" dirty="0">
                  <a:solidFill>
                    <a:schemeClr val="tx1"/>
                  </a:solidFill>
                </a:endParaRPr>
              </a:p>
              <a:p>
                <a:pPr marL="0" indent="0">
                  <a:buNone/>
                </a:pPr>
                <a:endParaRPr lang="ar-AE" dirty="0"/>
              </a:p>
              <a:p>
                <a:pPr marL="0" indent="0">
                  <a:buNone/>
                </a:pPr>
                <a:endParaRPr lang="ar-AE" dirty="0"/>
              </a:p>
            </p:txBody>
          </p:sp>
        </mc:Choice>
        <mc:Fallback xmlns="">
          <p:sp>
            <p:nvSpPr>
              <p:cNvPr id="6" name="Google Shape;101;g6b1ba9cacb_0_0">
                <a:extLst>
                  <a:ext uri="{FF2B5EF4-FFF2-40B4-BE49-F238E27FC236}">
                    <a16:creationId xmlns:a16="http://schemas.microsoft.com/office/drawing/2014/main" id="{2157328D-9593-4244-9C7F-8C5B4BEA5369}"/>
                  </a:ext>
                </a:extLst>
              </p:cNvPr>
              <p:cNvSpPr txBox="1">
                <a:spLocks noRot="1" noChangeAspect="1" noMove="1" noResize="1" noEditPoints="1" noAdjustHandles="1" noChangeArrowheads="1" noChangeShapeType="1" noTextEdit="1"/>
              </p:cNvSpPr>
              <p:nvPr/>
            </p:nvSpPr>
            <p:spPr>
              <a:xfrm>
                <a:off x="271213" y="5713350"/>
                <a:ext cx="3429000" cy="671228"/>
              </a:xfrm>
              <a:prstGeom prst="rect">
                <a:avLst/>
              </a:prstGeom>
              <a:blipFill>
                <a:blip r:embed="rId4"/>
                <a:stretch>
                  <a:fillRect l="-3552" t="-14545" b="-149091"/>
                </a:stretch>
              </a:blipFill>
              <a:ln>
                <a:noFill/>
              </a:ln>
            </p:spPr>
            <p:txBody>
              <a:bodyPr/>
              <a:lstStyle/>
              <a:p>
                <a:r>
                  <a:rPr lang="en-GB">
                    <a:noFill/>
                  </a:rPr>
                  <a:t> </a:t>
                </a:r>
              </a:p>
            </p:txBody>
          </p:sp>
        </mc:Fallback>
      </mc:AlternateContent>
      <p:grpSp>
        <p:nvGrpSpPr>
          <p:cNvPr id="7" name="Group 6">
            <a:extLst>
              <a:ext uri="{FF2B5EF4-FFF2-40B4-BE49-F238E27FC236}">
                <a16:creationId xmlns:a16="http://schemas.microsoft.com/office/drawing/2014/main" id="{B7326645-0B48-43EB-990D-8EAE5E11FB2C}"/>
              </a:ext>
            </a:extLst>
          </p:cNvPr>
          <p:cNvGrpSpPr/>
          <p:nvPr/>
        </p:nvGrpSpPr>
        <p:grpSpPr>
          <a:xfrm>
            <a:off x="644267" y="3396584"/>
            <a:ext cx="2699723" cy="1522124"/>
            <a:chOff x="-123862" y="4629308"/>
            <a:chExt cx="3200400" cy="1804411"/>
          </a:xfrm>
        </p:grpSpPr>
        <p:grpSp>
          <p:nvGrpSpPr>
            <p:cNvPr id="8" name="Group 7">
              <a:extLst>
                <a:ext uri="{FF2B5EF4-FFF2-40B4-BE49-F238E27FC236}">
                  <a16:creationId xmlns:a16="http://schemas.microsoft.com/office/drawing/2014/main" id="{A78629F1-C561-4638-A846-057DBE855600}"/>
                </a:ext>
              </a:extLst>
            </p:cNvPr>
            <p:cNvGrpSpPr/>
            <p:nvPr/>
          </p:nvGrpSpPr>
          <p:grpSpPr>
            <a:xfrm>
              <a:off x="-123862" y="4629308"/>
              <a:ext cx="3200400" cy="818287"/>
              <a:chOff x="1193800" y="3693250"/>
              <a:chExt cx="3200400" cy="818287"/>
            </a:xfrm>
          </p:grpSpPr>
          <p:sp>
            <p:nvSpPr>
              <p:cNvPr id="11" name="Oval 10">
                <a:extLst>
                  <a:ext uri="{FF2B5EF4-FFF2-40B4-BE49-F238E27FC236}">
                    <a16:creationId xmlns:a16="http://schemas.microsoft.com/office/drawing/2014/main" id="{3E66C624-B8D3-422B-A01E-F7372E19DA10}"/>
                  </a:ext>
                </a:extLst>
              </p:cNvPr>
              <p:cNvSpPr/>
              <p:nvPr/>
            </p:nvSpPr>
            <p:spPr>
              <a:xfrm>
                <a:off x="11938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05BC7957-DC88-4822-B903-46A4C6AE040A}"/>
                  </a:ext>
                </a:extLst>
              </p:cNvPr>
              <p:cNvSpPr/>
              <p:nvPr/>
            </p:nvSpPr>
            <p:spPr>
              <a:xfrm>
                <a:off x="27940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Isosceles Triangle 2">
                <a:extLst>
                  <a:ext uri="{FF2B5EF4-FFF2-40B4-BE49-F238E27FC236}">
                    <a16:creationId xmlns:a16="http://schemas.microsoft.com/office/drawing/2014/main" id="{34BDA183-9D34-49A5-AFFC-DBF1BFE73F3C}"/>
                  </a:ext>
                </a:extLst>
              </p:cNvPr>
              <p:cNvSpPr/>
              <p:nvPr/>
            </p:nvSpPr>
            <p:spPr>
              <a:xfrm>
                <a:off x="2603500" y="3952737"/>
                <a:ext cx="381000"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FD51C0E2-7BA0-4DE0-B3A1-662B0EE772B4}"/>
                  </a:ext>
                </a:extLst>
              </p:cNvPr>
              <p:cNvCxnSpPr/>
              <p:nvPr/>
            </p:nvCxnSpPr>
            <p:spPr>
              <a:xfrm>
                <a:off x="2784303" y="3693250"/>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1EC38490-5455-45DB-ADB3-6E78D7C65AD5}"/>
                </a:ext>
              </a:extLst>
            </p:cNvPr>
            <p:cNvCxnSpPr>
              <a:cxnSpLocks/>
            </p:cNvCxnSpPr>
            <p:nvPr/>
          </p:nvCxnSpPr>
          <p:spPr>
            <a:xfrm>
              <a:off x="94715" y="6433719"/>
              <a:ext cx="2743296"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28" name="Google Shape;101;g6b1ba9cacb_0_0">
                <a:extLst>
                  <a:ext uri="{FF2B5EF4-FFF2-40B4-BE49-F238E27FC236}">
                    <a16:creationId xmlns:a16="http://schemas.microsoft.com/office/drawing/2014/main" id="{205E77EE-D147-4A38-8ED3-C4C5B6541039}"/>
                  </a:ext>
                </a:extLst>
              </p:cNvPr>
              <p:cNvSpPr txBox="1">
                <a:spLocks/>
              </p:cNvSpPr>
              <p:nvPr/>
            </p:nvSpPr>
            <p:spPr>
              <a:xfrm>
                <a:off x="3162300" y="1595520"/>
                <a:ext cx="2819400" cy="1375940"/>
              </a:xfrm>
              <a:prstGeom prst="roundRect">
                <a:avLst/>
              </a:prstGeom>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smtClean="0">
                              <a:solidFill>
                                <a:schemeClr val="bg1">
                                  <a:lumMod val="50000"/>
                                </a:schemeClr>
                              </a:solidFill>
                              <a:latin typeface="Cambria Math" panose="02040503050406030204" pitchFamily="18" charset="0"/>
                            </a:rPr>
                          </m:ctrlPr>
                        </m:sSubPr>
                        <m:e>
                          <m:r>
                            <a:rPr lang="ar-AE" i="1">
                              <a:solidFill>
                                <a:schemeClr val="bg1">
                                  <a:lumMod val="50000"/>
                                </a:schemeClr>
                              </a:solidFill>
                              <a:latin typeface="Cambria Math" panose="02040503050406030204" pitchFamily="18" charset="0"/>
                            </a:rPr>
                            <m:t>𝑀</m:t>
                          </m:r>
                        </m:e>
                        <m:sub>
                          <m:r>
                            <a:rPr lang="ar-AE" i="1">
                              <a:solidFill>
                                <a:schemeClr val="bg1">
                                  <a:lumMod val="50000"/>
                                </a:schemeClr>
                              </a:solidFill>
                              <a:latin typeface="Cambria Math" panose="02040503050406030204" pitchFamily="18" charset="0"/>
                            </a:rPr>
                            <m:t>𝐹</m:t>
                          </m:r>
                        </m:sub>
                      </m:sSub>
                      <m:r>
                        <a:rPr lang="ar-AE" i="1">
                          <a:solidFill>
                            <a:schemeClr val="bg1">
                              <a:lumMod val="50000"/>
                            </a:schemeClr>
                          </a:solidFill>
                          <a:latin typeface="Cambria Math" panose="02040503050406030204" pitchFamily="18" charset="0"/>
                        </a:rPr>
                        <m:t>=</m:t>
                      </m:r>
                      <m:f>
                        <m:fPr>
                          <m:ctrlPr>
                            <a:rPr lang="ar-AE" i="1">
                              <a:solidFill>
                                <a:schemeClr val="bg1">
                                  <a:lumMod val="50000"/>
                                </a:schemeClr>
                              </a:solidFill>
                              <a:latin typeface="Cambria Math" panose="02040503050406030204" pitchFamily="18" charset="0"/>
                            </a:rPr>
                          </m:ctrlPr>
                        </m:fPr>
                        <m:num>
                          <m:sSub>
                            <m:sSubPr>
                              <m:ctrlPr>
                                <a:rPr lang="ar-AE" i="1">
                                  <a:solidFill>
                                    <a:schemeClr val="bg1">
                                      <a:lumMod val="50000"/>
                                    </a:schemeClr>
                                  </a:solidFill>
                                  <a:latin typeface="Cambria Math" panose="02040503050406030204" pitchFamily="18" charset="0"/>
                                </a:rPr>
                              </m:ctrlPr>
                            </m:sSubPr>
                            <m:e>
                              <m:r>
                                <a:rPr lang="ar-AE" i="1">
                                  <a:solidFill>
                                    <a:schemeClr val="bg1">
                                      <a:lumMod val="50000"/>
                                    </a:schemeClr>
                                  </a:solidFill>
                                  <a:latin typeface="Cambria Math" panose="02040503050406030204" pitchFamily="18" charset="0"/>
                                </a:rPr>
                                <m:t>𝑇</m:t>
                              </m:r>
                            </m:e>
                            <m:sub>
                              <m:r>
                                <a:rPr lang="ar-AE" i="1">
                                  <a:solidFill>
                                    <a:schemeClr val="bg1">
                                      <a:lumMod val="50000"/>
                                    </a:schemeClr>
                                  </a:solidFill>
                                  <a:latin typeface="Cambria Math" panose="02040503050406030204" pitchFamily="18" charset="0"/>
                                </a:rPr>
                                <m:t>𝑇</m:t>
                              </m:r>
                            </m:sub>
                          </m:sSub>
                        </m:num>
                        <m:den>
                          <m:r>
                            <a:rPr lang="ar-AE" i="1">
                              <a:solidFill>
                                <a:schemeClr val="bg1">
                                  <a:lumMod val="50000"/>
                                </a:schemeClr>
                              </a:solidFill>
                              <a:latin typeface="Cambria Math" panose="02040503050406030204" pitchFamily="18" charset="0"/>
                            </a:rPr>
                            <m:t>𝑃</m:t>
                          </m:r>
                        </m:den>
                      </m:f>
                      <m:rad>
                        <m:radPr>
                          <m:degHide m:val="on"/>
                          <m:ctrlPr>
                            <a:rPr lang="ar-AE" i="1">
                              <a:solidFill>
                                <a:schemeClr val="bg1">
                                  <a:lumMod val="50000"/>
                                </a:schemeClr>
                              </a:solidFill>
                              <a:latin typeface="Cambria Math" panose="02040503050406030204" pitchFamily="18" charset="0"/>
                            </a:rPr>
                          </m:ctrlPr>
                        </m:radPr>
                        <m:deg/>
                        <m:e>
                          <m:f>
                            <m:fPr>
                              <m:ctrlPr>
                                <a:rPr lang="ar-AE" i="1">
                                  <a:solidFill>
                                    <a:schemeClr val="bg1">
                                      <a:lumMod val="50000"/>
                                    </a:schemeClr>
                                  </a:solidFill>
                                  <a:latin typeface="Cambria Math" panose="02040503050406030204" pitchFamily="18" charset="0"/>
                                </a:rPr>
                              </m:ctrlPr>
                            </m:fPr>
                            <m:num>
                              <m:sSub>
                                <m:sSubPr>
                                  <m:ctrlPr>
                                    <a:rPr lang="ar-AE" i="1">
                                      <a:solidFill>
                                        <a:schemeClr val="bg1">
                                          <a:lumMod val="50000"/>
                                        </a:schemeClr>
                                      </a:solidFill>
                                      <a:latin typeface="Cambria Math" panose="02040503050406030204" pitchFamily="18" charset="0"/>
                                    </a:rPr>
                                  </m:ctrlPr>
                                </m:sSubPr>
                                <m:e>
                                  <m:r>
                                    <a:rPr lang="ar-AE" i="1">
                                      <a:solidFill>
                                        <a:schemeClr val="bg1">
                                          <a:lumMod val="50000"/>
                                        </a:schemeClr>
                                      </a:solidFill>
                                      <a:latin typeface="Cambria Math" panose="02040503050406030204" pitchFamily="18" charset="0"/>
                                    </a:rPr>
                                    <m:t>𝑇</m:t>
                                  </m:r>
                                </m:e>
                                <m:sub>
                                  <m:r>
                                    <a:rPr lang="ar-AE" i="1">
                                      <a:solidFill>
                                        <a:schemeClr val="bg1">
                                          <a:lumMod val="50000"/>
                                        </a:schemeClr>
                                      </a:solidFill>
                                      <a:latin typeface="Cambria Math" panose="02040503050406030204" pitchFamily="18" charset="0"/>
                                    </a:rPr>
                                    <m:t>𝑇</m:t>
                                  </m:r>
                                </m:sub>
                              </m:sSub>
                            </m:num>
                            <m:den>
                              <m:r>
                                <a:rPr lang="ar-AE" i="1">
                                  <a:solidFill>
                                    <a:schemeClr val="bg1">
                                      <a:lumMod val="50000"/>
                                    </a:schemeClr>
                                  </a:solidFill>
                                  <a:latin typeface="Cambria Math" panose="02040503050406030204" pitchFamily="18" charset="0"/>
                                </a:rPr>
                                <m:t>2</m:t>
                              </m:r>
                              <m:r>
                                <a:rPr lang="ar-AE" i="1">
                                  <a:solidFill>
                                    <a:schemeClr val="bg1">
                                      <a:lumMod val="50000"/>
                                    </a:schemeClr>
                                  </a:solidFill>
                                  <a:latin typeface="Cambria Math" panose="02040503050406030204" pitchFamily="18" charset="0"/>
                                </a:rPr>
                                <m:t>𝜌</m:t>
                              </m:r>
                              <m:r>
                                <a:rPr lang="ar-AE" i="1">
                                  <a:solidFill>
                                    <a:schemeClr val="bg1">
                                      <a:lumMod val="50000"/>
                                    </a:schemeClr>
                                  </a:solidFill>
                                  <a:latin typeface="Cambria Math" panose="02040503050406030204" pitchFamily="18" charset="0"/>
                                </a:rPr>
                                <m:t>𝐴</m:t>
                              </m:r>
                            </m:den>
                          </m:f>
                        </m:e>
                      </m:rad>
                    </m:oMath>
                  </m:oMathPara>
                </a14:m>
                <a:endParaRPr lang="ar-AE" dirty="0"/>
              </a:p>
              <a:p>
                <a:pPr marL="0" indent="0">
                  <a:buNone/>
                </a:pPr>
                <a:endParaRPr lang="ar-AE" dirty="0"/>
              </a:p>
              <a:p>
                <a:pPr marL="0" indent="0">
                  <a:buNone/>
                </a:pPr>
                <a:endParaRPr lang="ar-AE" dirty="0"/>
              </a:p>
            </p:txBody>
          </p:sp>
        </mc:Choice>
        <mc:Fallback xmlns="">
          <p:sp>
            <p:nvSpPr>
              <p:cNvPr id="28" name="Google Shape;101;g6b1ba9cacb_0_0">
                <a:extLst>
                  <a:ext uri="{FF2B5EF4-FFF2-40B4-BE49-F238E27FC236}">
                    <a16:creationId xmlns:a16="http://schemas.microsoft.com/office/drawing/2014/main" id="{205E77EE-D147-4A38-8ED3-C4C5B6541039}"/>
                  </a:ext>
                </a:extLst>
              </p:cNvPr>
              <p:cNvSpPr txBox="1">
                <a:spLocks noRot="1" noChangeAspect="1" noMove="1" noResize="1" noEditPoints="1" noAdjustHandles="1" noChangeArrowheads="1" noChangeShapeType="1" noTextEdit="1"/>
              </p:cNvSpPr>
              <p:nvPr/>
            </p:nvSpPr>
            <p:spPr>
              <a:xfrm>
                <a:off x="3162300" y="1595520"/>
                <a:ext cx="2819400" cy="1375940"/>
              </a:xfrm>
              <a:prstGeom prst="roundRect">
                <a:avLst/>
              </a:prstGeom>
              <a:blipFill>
                <a:blip r:embed="rId11"/>
                <a:stretch>
                  <a:fillRect l="-1717" b="-790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Google Shape;101;g6b1ba9cacb_0_0">
                <a:extLst>
                  <a:ext uri="{FF2B5EF4-FFF2-40B4-BE49-F238E27FC236}">
                    <a16:creationId xmlns:a16="http://schemas.microsoft.com/office/drawing/2014/main" id="{BC61B283-9984-4ECF-8543-E767F2F66530}"/>
                  </a:ext>
                </a:extLst>
              </p:cNvPr>
              <p:cNvSpPr txBox="1">
                <a:spLocks/>
              </p:cNvSpPr>
              <p:nvPr/>
            </p:nvSpPr>
            <p:spPr>
              <a:xfrm>
                <a:off x="5428255" y="5306870"/>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𝜎</m:t>
                      </m:r>
                      <m:r>
                        <a:rPr lang="en-GB" i="1">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𝐸</m:t>
                              </m:r>
                            </m:sub>
                          </m:sSub>
                        </m:num>
                        <m:den>
                          <m:r>
                            <a:rPr lang="en-GB" i="1">
                              <a:latin typeface="Cambria Math" panose="02040503050406030204" pitchFamily="18" charset="0"/>
                            </a:rPr>
                            <m:t>𝐴</m:t>
                          </m:r>
                        </m:den>
                      </m:f>
                    </m:oMath>
                  </m:oMathPara>
                </a14:m>
                <a:endParaRPr lang="ar-AE" dirty="0"/>
              </a:p>
              <a:p>
                <a:pPr marL="0" indent="0">
                  <a:buNone/>
                </a:pPr>
                <a:endParaRPr lang="ar-AE" dirty="0"/>
              </a:p>
              <a:p>
                <a:pPr marL="0" indent="0">
                  <a:buNone/>
                </a:pPr>
                <a:endParaRPr lang="ar-AE" dirty="0"/>
              </a:p>
            </p:txBody>
          </p:sp>
        </mc:Choice>
        <mc:Fallback xmlns="">
          <p:sp>
            <p:nvSpPr>
              <p:cNvPr id="29" name="Google Shape;101;g6b1ba9cacb_0_0">
                <a:extLst>
                  <a:ext uri="{FF2B5EF4-FFF2-40B4-BE49-F238E27FC236}">
                    <a16:creationId xmlns:a16="http://schemas.microsoft.com/office/drawing/2014/main" id="{BC61B283-9984-4ECF-8543-E767F2F66530}"/>
                  </a:ext>
                </a:extLst>
              </p:cNvPr>
              <p:cNvSpPr txBox="1">
                <a:spLocks noRot="1" noChangeAspect="1" noMove="1" noResize="1" noEditPoints="1" noAdjustHandles="1" noChangeArrowheads="1" noChangeShapeType="1" noTextEdit="1"/>
              </p:cNvSpPr>
              <p:nvPr/>
            </p:nvSpPr>
            <p:spPr>
              <a:xfrm>
                <a:off x="5428255" y="5306870"/>
                <a:ext cx="3429000" cy="671227"/>
              </a:xfrm>
              <a:prstGeom prst="rect">
                <a:avLst/>
              </a:prstGeom>
              <a:blipFill>
                <a:blip r:embed="rId12"/>
                <a:stretch>
                  <a:fillRect l="-3552" b="-199091"/>
                </a:stretch>
              </a:blipFill>
              <a:ln>
                <a:noFill/>
              </a:ln>
            </p:spPr>
            <p:txBody>
              <a:bodyPr/>
              <a:lstStyle/>
              <a:p>
                <a:r>
                  <a:rPr lang="en-GB">
                    <a:noFill/>
                  </a:rPr>
                  <a:t> </a:t>
                </a:r>
              </a:p>
            </p:txBody>
          </p:sp>
        </mc:Fallback>
      </mc:AlternateContent>
      <p:sp>
        <p:nvSpPr>
          <p:cNvPr id="30" name="Right Arrow 27">
            <a:extLst>
              <a:ext uri="{FF2B5EF4-FFF2-40B4-BE49-F238E27FC236}">
                <a16:creationId xmlns:a16="http://schemas.microsoft.com/office/drawing/2014/main" id="{04A6F2FF-00D4-437A-9F4C-8AD563323B6A}"/>
              </a:ext>
            </a:extLst>
          </p:cNvPr>
          <p:cNvSpPr/>
          <p:nvPr/>
        </p:nvSpPr>
        <p:spPr>
          <a:xfrm>
            <a:off x="4171951" y="3626853"/>
            <a:ext cx="800100" cy="653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Freeform: Shape 33">
            <a:extLst>
              <a:ext uri="{FF2B5EF4-FFF2-40B4-BE49-F238E27FC236}">
                <a16:creationId xmlns:a16="http://schemas.microsoft.com/office/drawing/2014/main" id="{9F8EA542-9F41-4F60-9D20-65695C29CBEC}"/>
              </a:ext>
            </a:extLst>
          </p:cNvPr>
          <p:cNvSpPr/>
          <p:nvPr/>
        </p:nvSpPr>
        <p:spPr bwMode="auto">
          <a:xfrm>
            <a:off x="3142778" y="2751022"/>
            <a:ext cx="416064" cy="2286000"/>
          </a:xfrm>
          <a:custGeom>
            <a:avLst/>
            <a:gdLst>
              <a:gd name="connsiteX0" fmla="*/ 277625 w 279457"/>
              <a:gd name="connsiteY0" fmla="*/ 0 h 2286000"/>
              <a:gd name="connsiteX1" fmla="*/ 277625 w 279457"/>
              <a:gd name="connsiteY1" fmla="*/ 177800 h 2286000"/>
              <a:gd name="connsiteX2" fmla="*/ 258575 w 279457"/>
              <a:gd name="connsiteY2" fmla="*/ 501650 h 2286000"/>
              <a:gd name="connsiteX3" fmla="*/ 156975 w 279457"/>
              <a:gd name="connsiteY3" fmla="*/ 996950 h 2286000"/>
              <a:gd name="connsiteX4" fmla="*/ 99825 w 279457"/>
              <a:gd name="connsiteY4" fmla="*/ 1219200 h 2286000"/>
              <a:gd name="connsiteX5" fmla="*/ 10925 w 279457"/>
              <a:gd name="connsiteY5" fmla="*/ 1879600 h 2286000"/>
              <a:gd name="connsiteX6" fmla="*/ 4575 w 279457"/>
              <a:gd name="connsiteY6"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57" h="2286000">
                <a:moveTo>
                  <a:pt x="277625" y="0"/>
                </a:moveTo>
                <a:cubicBezTo>
                  <a:pt x="279212" y="47096"/>
                  <a:pt x="280800" y="94192"/>
                  <a:pt x="277625" y="177800"/>
                </a:cubicBezTo>
                <a:cubicBezTo>
                  <a:pt x="274450" y="261408"/>
                  <a:pt x="278683" y="365125"/>
                  <a:pt x="258575" y="501650"/>
                </a:cubicBezTo>
                <a:cubicBezTo>
                  <a:pt x="238467" y="638175"/>
                  <a:pt x="183433" y="877358"/>
                  <a:pt x="156975" y="996950"/>
                </a:cubicBezTo>
                <a:cubicBezTo>
                  <a:pt x="130517" y="1116542"/>
                  <a:pt x="124167" y="1072092"/>
                  <a:pt x="99825" y="1219200"/>
                </a:cubicBezTo>
                <a:cubicBezTo>
                  <a:pt x="75483" y="1366308"/>
                  <a:pt x="26800" y="1701800"/>
                  <a:pt x="10925" y="1879600"/>
                </a:cubicBezTo>
                <a:cubicBezTo>
                  <a:pt x="-4950" y="2057400"/>
                  <a:pt x="-188" y="2171700"/>
                  <a:pt x="4575" y="2286000"/>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5" name="Freeform: Shape 34">
            <a:extLst>
              <a:ext uri="{FF2B5EF4-FFF2-40B4-BE49-F238E27FC236}">
                <a16:creationId xmlns:a16="http://schemas.microsoft.com/office/drawing/2014/main" id="{21F944C3-40D1-4EF4-84D3-6ADED4D58694}"/>
              </a:ext>
            </a:extLst>
          </p:cNvPr>
          <p:cNvSpPr/>
          <p:nvPr/>
        </p:nvSpPr>
        <p:spPr bwMode="auto">
          <a:xfrm flipH="1">
            <a:off x="412585" y="2751022"/>
            <a:ext cx="416064" cy="2286000"/>
          </a:xfrm>
          <a:custGeom>
            <a:avLst/>
            <a:gdLst>
              <a:gd name="connsiteX0" fmla="*/ 277625 w 279457"/>
              <a:gd name="connsiteY0" fmla="*/ 0 h 2286000"/>
              <a:gd name="connsiteX1" fmla="*/ 277625 w 279457"/>
              <a:gd name="connsiteY1" fmla="*/ 177800 h 2286000"/>
              <a:gd name="connsiteX2" fmla="*/ 258575 w 279457"/>
              <a:gd name="connsiteY2" fmla="*/ 501650 h 2286000"/>
              <a:gd name="connsiteX3" fmla="*/ 156975 w 279457"/>
              <a:gd name="connsiteY3" fmla="*/ 996950 h 2286000"/>
              <a:gd name="connsiteX4" fmla="*/ 99825 w 279457"/>
              <a:gd name="connsiteY4" fmla="*/ 1219200 h 2286000"/>
              <a:gd name="connsiteX5" fmla="*/ 10925 w 279457"/>
              <a:gd name="connsiteY5" fmla="*/ 1879600 h 2286000"/>
              <a:gd name="connsiteX6" fmla="*/ 4575 w 279457"/>
              <a:gd name="connsiteY6"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57" h="2286000">
                <a:moveTo>
                  <a:pt x="277625" y="0"/>
                </a:moveTo>
                <a:cubicBezTo>
                  <a:pt x="279212" y="47096"/>
                  <a:pt x="280800" y="94192"/>
                  <a:pt x="277625" y="177800"/>
                </a:cubicBezTo>
                <a:cubicBezTo>
                  <a:pt x="274450" y="261408"/>
                  <a:pt x="278683" y="365125"/>
                  <a:pt x="258575" y="501650"/>
                </a:cubicBezTo>
                <a:cubicBezTo>
                  <a:pt x="238467" y="638175"/>
                  <a:pt x="183433" y="877358"/>
                  <a:pt x="156975" y="996950"/>
                </a:cubicBezTo>
                <a:cubicBezTo>
                  <a:pt x="130517" y="1116542"/>
                  <a:pt x="124167" y="1072092"/>
                  <a:pt x="99825" y="1219200"/>
                </a:cubicBezTo>
                <a:cubicBezTo>
                  <a:pt x="75483" y="1366308"/>
                  <a:pt x="26800" y="1701800"/>
                  <a:pt x="10925" y="1879600"/>
                </a:cubicBezTo>
                <a:cubicBezTo>
                  <a:pt x="-4950" y="2057400"/>
                  <a:pt x="-188" y="2171700"/>
                  <a:pt x="4575" y="2286000"/>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EB8337-D551-4FFF-A80A-03A58DE1B1EA}"/>
                  </a:ext>
                </a:extLst>
              </p:cNvPr>
              <p:cNvSpPr txBox="1"/>
              <p:nvPr/>
            </p:nvSpPr>
            <p:spPr>
              <a:xfrm>
                <a:off x="890634" y="4953806"/>
                <a:ext cx="2928270" cy="617348"/>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lumMod val="50000"/>
                                </a:schemeClr>
                              </a:solidFill>
                              <a:latin typeface="Cambria Math" panose="02040503050406030204" pitchFamily="18" charset="0"/>
                            </a:rPr>
                          </m:ctrlPr>
                        </m:sSubPr>
                        <m:e>
                          <m:r>
                            <a:rPr lang="en-GB" b="0" i="1" smtClean="0">
                              <a:solidFill>
                                <a:schemeClr val="tx1">
                                  <a:lumMod val="50000"/>
                                </a:schemeClr>
                              </a:solidFill>
                              <a:latin typeface="Cambria Math" panose="02040503050406030204" pitchFamily="18" charset="0"/>
                            </a:rPr>
                            <m:t>𝐴</m:t>
                          </m:r>
                        </m:e>
                        <m:sub>
                          <m:sSub>
                            <m:sSubPr>
                              <m:ctrlPr>
                                <a:rPr lang="en-GB" b="0" i="1" smtClean="0">
                                  <a:solidFill>
                                    <a:schemeClr val="tx1">
                                      <a:lumMod val="50000"/>
                                    </a:schemeClr>
                                  </a:solidFill>
                                  <a:latin typeface="Cambria Math" panose="02040503050406030204" pitchFamily="18" charset="0"/>
                                </a:rPr>
                              </m:ctrlPr>
                            </m:sSubPr>
                            <m:e>
                              <m:r>
                                <a:rPr lang="en-GB" b="0" i="1" smtClean="0">
                                  <a:solidFill>
                                    <a:schemeClr val="tx1">
                                      <a:lumMod val="50000"/>
                                    </a:schemeClr>
                                  </a:solidFill>
                                  <a:latin typeface="Cambria Math" panose="02040503050406030204" pitchFamily="18" charset="0"/>
                                </a:rPr>
                                <m:t>𝐸</m:t>
                              </m:r>
                            </m:e>
                            <m:sub>
                              <m:r>
                                <a:rPr lang="en-GB" b="0" i="1" smtClean="0">
                                  <a:solidFill>
                                    <a:schemeClr val="tx1">
                                      <a:lumMod val="50000"/>
                                    </a:schemeClr>
                                  </a:solidFill>
                                  <a:latin typeface="Cambria Math" panose="02040503050406030204" pitchFamily="18" charset="0"/>
                                </a:rPr>
                                <m:t>𝑃</m:t>
                              </m:r>
                            </m:sub>
                          </m:sSub>
                        </m:sub>
                      </m:sSub>
                      <m:r>
                        <a:rPr lang="en-GB" b="0" i="1" smtClean="0">
                          <a:solidFill>
                            <a:schemeClr val="tx1">
                              <a:lumMod val="50000"/>
                            </a:schemeClr>
                          </a:solidFill>
                          <a:latin typeface="Cambria Math" panose="02040503050406030204" pitchFamily="18" charset="0"/>
                        </a:rPr>
                        <m:t>=</m:t>
                      </m:r>
                      <m:f>
                        <m:fPr>
                          <m:ctrlPr>
                            <a:rPr lang="en-GB" b="0" i="1" smtClean="0">
                              <a:solidFill>
                                <a:schemeClr val="tx1">
                                  <a:lumMod val="50000"/>
                                </a:schemeClr>
                              </a:solidFill>
                              <a:latin typeface="Cambria Math" panose="02040503050406030204" pitchFamily="18" charset="0"/>
                            </a:rPr>
                          </m:ctrlPr>
                        </m:fPr>
                        <m:num>
                          <m:r>
                            <a:rPr lang="en-GB" b="0" i="1" smtClean="0">
                              <a:solidFill>
                                <a:schemeClr val="tx1">
                                  <a:lumMod val="50000"/>
                                </a:schemeClr>
                              </a:solidFill>
                              <a:latin typeface="Cambria Math" panose="02040503050406030204" pitchFamily="18" charset="0"/>
                            </a:rPr>
                            <m:t>1</m:t>
                          </m:r>
                          <m:r>
                            <a:rPr lang="en-GB" b="0" i="1" smtClean="0">
                              <a:solidFill>
                                <a:schemeClr val="tx1">
                                  <a:lumMod val="50000"/>
                                </a:schemeClr>
                              </a:solidFill>
                              <a:latin typeface="Cambria Math" panose="02040503050406030204" pitchFamily="18" charset="0"/>
                            </a:rPr>
                            <m:t>+</m:t>
                          </m:r>
                          <m:r>
                            <a:rPr lang="en-GB" b="0" i="1" smtClean="0">
                              <a:solidFill>
                                <a:schemeClr val="tx1">
                                  <a:lumMod val="50000"/>
                                </a:schemeClr>
                              </a:solidFill>
                              <a:latin typeface="Cambria Math" panose="02040503050406030204" pitchFamily="18" charset="0"/>
                            </a:rPr>
                            <m:t>𝑎</m:t>
                          </m:r>
                        </m:num>
                        <m:den>
                          <m:r>
                            <a:rPr lang="en-GB" b="0" i="1" smtClean="0">
                              <a:solidFill>
                                <a:schemeClr val="tx1">
                                  <a:lumMod val="50000"/>
                                </a:schemeClr>
                              </a:solidFill>
                              <a:latin typeface="Cambria Math" panose="02040503050406030204" pitchFamily="18" charset="0"/>
                            </a:rPr>
                            <m:t>1</m:t>
                          </m:r>
                          <m:r>
                            <a:rPr lang="en-GB" b="0" i="1" smtClean="0">
                              <a:solidFill>
                                <a:schemeClr val="tx1">
                                  <a:lumMod val="50000"/>
                                </a:schemeClr>
                              </a:solidFill>
                              <a:latin typeface="Cambria Math" panose="02040503050406030204" pitchFamily="18" charset="0"/>
                            </a:rPr>
                            <m:t>+</m:t>
                          </m:r>
                          <m:r>
                            <a:rPr lang="en-GB" b="0" i="1" smtClean="0">
                              <a:solidFill>
                                <a:schemeClr val="tx1">
                                  <a:lumMod val="50000"/>
                                </a:schemeClr>
                              </a:solidFill>
                              <a:latin typeface="Cambria Math" panose="02040503050406030204" pitchFamily="18" charset="0"/>
                            </a:rPr>
                            <m:t>2</m:t>
                          </m:r>
                          <m:r>
                            <a:rPr lang="en-GB" b="0" i="1" smtClean="0">
                              <a:solidFill>
                                <a:schemeClr val="tx1">
                                  <a:lumMod val="50000"/>
                                </a:schemeClr>
                              </a:solidFill>
                              <a:latin typeface="Cambria Math" panose="02040503050406030204" pitchFamily="18" charset="0"/>
                            </a:rPr>
                            <m:t>𝑎</m:t>
                          </m:r>
                        </m:den>
                      </m:f>
                      <m:r>
                        <a:rPr lang="en-GB" b="0" i="1" smtClean="0">
                          <a:solidFill>
                            <a:schemeClr val="tx1">
                              <a:lumMod val="50000"/>
                            </a:schemeClr>
                          </a:solidFill>
                          <a:latin typeface="Cambria Math" panose="02040503050406030204" pitchFamily="18" charset="0"/>
                          <a:ea typeface="Cambria Math" panose="02040503050406030204" pitchFamily="18" charset="0"/>
                        </a:rPr>
                        <m:t>𝐴</m:t>
                      </m:r>
                      <m:r>
                        <a:rPr lang="en-GB" b="0" i="1" smtClean="0">
                          <a:solidFill>
                            <a:schemeClr val="tx1">
                              <a:lumMod val="50000"/>
                            </a:schemeClr>
                          </a:solidFill>
                          <a:latin typeface="Cambria Math" panose="02040503050406030204" pitchFamily="18" charset="0"/>
                          <a:ea typeface="Cambria Math" panose="02040503050406030204" pitchFamily="18" charset="0"/>
                        </a:rPr>
                        <m:t>       </m:t>
                      </m:r>
                      <m:r>
                        <a:rPr lang="en-GB" b="0" i="1" smtClean="0">
                          <a:solidFill>
                            <a:schemeClr val="tx1">
                              <a:lumMod val="50000"/>
                            </a:schemeClr>
                          </a:solidFill>
                          <a:latin typeface="Cambria Math" panose="02040503050406030204" pitchFamily="18" charset="0"/>
                          <a:ea typeface="Cambria Math" panose="02040503050406030204" pitchFamily="18" charset="0"/>
                        </a:rPr>
                        <m:t>𝑎</m:t>
                      </m:r>
                      <m:r>
                        <a:rPr lang="en-GB" b="0" i="1" smtClean="0">
                          <a:solidFill>
                            <a:schemeClr val="tx1">
                              <a:lumMod val="50000"/>
                            </a:schemeClr>
                          </a:solidFill>
                          <a:latin typeface="Cambria Math" panose="02040503050406030204" pitchFamily="18" charset="0"/>
                          <a:ea typeface="Cambria Math" panose="02040503050406030204" pitchFamily="18" charset="0"/>
                        </a:rPr>
                        <m:t>&gt;</m:t>
                      </m:r>
                      <m:r>
                        <a:rPr lang="en-GB" b="0" i="1" smtClean="0">
                          <a:solidFill>
                            <a:schemeClr val="tx1">
                              <a:lumMod val="50000"/>
                            </a:schemeClr>
                          </a:solidFill>
                          <a:latin typeface="Cambria Math" panose="02040503050406030204" pitchFamily="18" charset="0"/>
                          <a:ea typeface="Cambria Math" panose="02040503050406030204" pitchFamily="18" charset="0"/>
                        </a:rPr>
                        <m:t>0</m:t>
                      </m:r>
                    </m:oMath>
                  </m:oMathPara>
                </a14:m>
                <a:endParaRPr lang="en-GB" dirty="0">
                  <a:solidFill>
                    <a:schemeClr val="tx1">
                      <a:lumMod val="50000"/>
                    </a:schemeClr>
                  </a:solidFill>
                </a:endParaRPr>
              </a:p>
            </p:txBody>
          </p:sp>
        </mc:Choice>
        <mc:Fallback xmlns="">
          <p:sp>
            <p:nvSpPr>
              <p:cNvPr id="37" name="TextBox 36">
                <a:extLst>
                  <a:ext uri="{FF2B5EF4-FFF2-40B4-BE49-F238E27FC236}">
                    <a16:creationId xmlns:a16="http://schemas.microsoft.com/office/drawing/2014/main" id="{17EB8337-D551-4FFF-A80A-03A58DE1B1EA}"/>
                  </a:ext>
                </a:extLst>
              </p:cNvPr>
              <p:cNvSpPr txBox="1">
                <a:spLocks noRot="1" noChangeAspect="1" noMove="1" noResize="1" noEditPoints="1" noAdjustHandles="1" noChangeArrowheads="1" noChangeShapeType="1" noTextEdit="1"/>
              </p:cNvSpPr>
              <p:nvPr/>
            </p:nvSpPr>
            <p:spPr>
              <a:xfrm>
                <a:off x="890634" y="4953806"/>
                <a:ext cx="2928270" cy="617348"/>
              </a:xfrm>
              <a:prstGeom prst="rect">
                <a:avLst/>
              </a:prstGeom>
              <a:blipFill>
                <a:blip r:embed="rId13"/>
                <a:stretch>
                  <a:fillRect/>
                </a:stretch>
              </a:blipFill>
              <a:ln>
                <a:noFill/>
              </a:ln>
            </p:spPr>
            <p:txBody>
              <a:bodyPr/>
              <a:lstStyle/>
              <a:p>
                <a:r>
                  <a:rPr lang="en-GB">
                    <a:noFill/>
                  </a:rPr>
                  <a:t> </a:t>
                </a:r>
              </a:p>
            </p:txBody>
          </p:sp>
        </mc:Fallback>
      </mc:AlternateContent>
      <p:grpSp>
        <p:nvGrpSpPr>
          <p:cNvPr id="10" name="Group 9">
            <a:extLst>
              <a:ext uri="{FF2B5EF4-FFF2-40B4-BE49-F238E27FC236}">
                <a16:creationId xmlns:a16="http://schemas.microsoft.com/office/drawing/2014/main" id="{3C1F8DDA-6284-4B7B-953B-791849C1E4FD}"/>
              </a:ext>
            </a:extLst>
          </p:cNvPr>
          <p:cNvGrpSpPr/>
          <p:nvPr/>
        </p:nvGrpSpPr>
        <p:grpSpPr>
          <a:xfrm>
            <a:off x="5697625" y="3043897"/>
            <a:ext cx="2902916" cy="1634446"/>
            <a:chOff x="5751423" y="3481286"/>
            <a:chExt cx="2902916" cy="1634446"/>
          </a:xfrm>
        </p:grpSpPr>
        <p:sp>
          <p:nvSpPr>
            <p:cNvPr id="3" name="Isosceles Triangle 2">
              <a:extLst>
                <a:ext uri="{FF2B5EF4-FFF2-40B4-BE49-F238E27FC236}">
                  <a16:creationId xmlns:a16="http://schemas.microsoft.com/office/drawing/2014/main" id="{F09B562A-15FB-46E4-8619-9A33B8A034D4}"/>
                </a:ext>
              </a:extLst>
            </p:cNvPr>
            <p:cNvSpPr/>
            <p:nvPr/>
          </p:nvSpPr>
          <p:spPr bwMode="auto">
            <a:xfrm rot="11463598">
              <a:off x="5751423" y="4136448"/>
              <a:ext cx="174134" cy="613162"/>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nvGrpSpPr>
            <p:cNvPr id="15" name="Group 14">
              <a:extLst>
                <a:ext uri="{FF2B5EF4-FFF2-40B4-BE49-F238E27FC236}">
                  <a16:creationId xmlns:a16="http://schemas.microsoft.com/office/drawing/2014/main" id="{43399C4A-DC03-43CF-9799-BF80F4F7EB7D}"/>
                </a:ext>
              </a:extLst>
            </p:cNvPr>
            <p:cNvGrpSpPr/>
            <p:nvPr/>
          </p:nvGrpSpPr>
          <p:grpSpPr>
            <a:xfrm>
              <a:off x="5792601" y="3481286"/>
              <a:ext cx="2819400" cy="1634446"/>
              <a:chOff x="5610189" y="2089012"/>
              <a:chExt cx="4008810" cy="2323975"/>
            </a:xfrm>
          </p:grpSpPr>
          <p:grpSp>
            <p:nvGrpSpPr>
              <p:cNvPr id="16" name="Group 15">
                <a:extLst>
                  <a:ext uri="{FF2B5EF4-FFF2-40B4-BE49-F238E27FC236}">
                    <a16:creationId xmlns:a16="http://schemas.microsoft.com/office/drawing/2014/main" id="{279816DA-C1AB-41F4-BADB-B4D0BC48BBB1}"/>
                  </a:ext>
                </a:extLst>
              </p:cNvPr>
              <p:cNvGrpSpPr/>
              <p:nvPr/>
            </p:nvGrpSpPr>
            <p:grpSpPr>
              <a:xfrm>
                <a:off x="5610189" y="2089012"/>
                <a:ext cx="4008810" cy="1147274"/>
                <a:chOff x="7390191" y="3881358"/>
                <a:chExt cx="4008810" cy="1147274"/>
              </a:xfrm>
            </p:grpSpPr>
            <p:grpSp>
              <p:nvGrpSpPr>
                <p:cNvPr id="21" name="Group 20">
                  <a:extLst>
                    <a:ext uri="{FF2B5EF4-FFF2-40B4-BE49-F238E27FC236}">
                      <a16:creationId xmlns:a16="http://schemas.microsoft.com/office/drawing/2014/main" id="{4701D99E-EE72-446F-8AC3-286B8F1631D1}"/>
                    </a:ext>
                  </a:extLst>
                </p:cNvPr>
                <p:cNvGrpSpPr/>
                <p:nvPr/>
              </p:nvGrpSpPr>
              <p:grpSpPr>
                <a:xfrm>
                  <a:off x="7797800" y="3881358"/>
                  <a:ext cx="3200400" cy="818287"/>
                  <a:chOff x="1193800" y="3865915"/>
                  <a:chExt cx="3200400" cy="818287"/>
                </a:xfrm>
              </p:grpSpPr>
              <p:sp>
                <p:nvSpPr>
                  <p:cNvPr id="24" name="Oval 23">
                    <a:extLst>
                      <a:ext uri="{FF2B5EF4-FFF2-40B4-BE49-F238E27FC236}">
                        <a16:creationId xmlns:a16="http://schemas.microsoft.com/office/drawing/2014/main" id="{60E9F43B-BA70-4990-B96D-5507CF2F4963}"/>
                      </a:ext>
                    </a:extLst>
                  </p:cNvPr>
                  <p:cNvSpPr/>
                  <p:nvPr/>
                </p:nvSpPr>
                <p:spPr>
                  <a:xfrm>
                    <a:off x="1193800" y="4290506"/>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D229D76-F6A9-4CA1-B6A9-B2B2810BF8AC}"/>
                      </a:ext>
                    </a:extLst>
                  </p:cNvPr>
                  <p:cNvSpPr/>
                  <p:nvPr/>
                </p:nvSpPr>
                <p:spPr>
                  <a:xfrm>
                    <a:off x="2794000" y="4290506"/>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962A22DE-3150-41CB-AE59-F463A8F5D201}"/>
                      </a:ext>
                    </a:extLst>
                  </p:cNvPr>
                  <p:cNvSpPr/>
                  <p:nvPr/>
                </p:nvSpPr>
                <p:spPr>
                  <a:xfrm>
                    <a:off x="2603500" y="4125407"/>
                    <a:ext cx="381001"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74FEBFFD-199A-4508-BF0E-8DAB1FA628B6}"/>
                      </a:ext>
                    </a:extLst>
                  </p:cNvPr>
                  <p:cNvCxnSpPr/>
                  <p:nvPr/>
                </p:nvCxnSpPr>
                <p:spPr>
                  <a:xfrm>
                    <a:off x="2784303" y="3865915"/>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2" name="Teardrop 21">
                  <a:extLst>
                    <a:ext uri="{FF2B5EF4-FFF2-40B4-BE49-F238E27FC236}">
                      <a16:creationId xmlns:a16="http://schemas.microsoft.com/office/drawing/2014/main" id="{15297BFF-6D9D-4297-AD2C-8BD6F0743F25}"/>
                    </a:ext>
                  </a:extLst>
                </p:cNvPr>
                <p:cNvSpPr/>
                <p:nvPr/>
              </p:nvSpPr>
              <p:spPr>
                <a:xfrm rot="5400000">
                  <a:off x="7047144" y="4368378"/>
                  <a:ext cx="1003301" cy="317207"/>
                </a:xfrm>
                <a:prstGeom prst="teardrop">
                  <a:avLst>
                    <a:gd name="adj" fmla="val 7041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Teardrop 22">
                  <a:extLst>
                    <a:ext uri="{FF2B5EF4-FFF2-40B4-BE49-F238E27FC236}">
                      <a16:creationId xmlns:a16="http://schemas.microsoft.com/office/drawing/2014/main" id="{84AB8EEC-C12D-443C-B5EF-C67469CD5619}"/>
                    </a:ext>
                  </a:extLst>
                </p:cNvPr>
                <p:cNvSpPr/>
                <p:nvPr/>
              </p:nvSpPr>
              <p:spPr>
                <a:xfrm rot="16200000" flipH="1">
                  <a:off x="10738748" y="4368377"/>
                  <a:ext cx="1003300" cy="317207"/>
                </a:xfrm>
                <a:prstGeom prst="teardrop">
                  <a:avLst>
                    <a:gd name="adj" fmla="val 6861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cxnSp>
            <p:nvCxnSpPr>
              <p:cNvPr id="17" name="Straight Arrow Connector 16">
                <a:extLst>
                  <a:ext uri="{FF2B5EF4-FFF2-40B4-BE49-F238E27FC236}">
                    <a16:creationId xmlns:a16="http://schemas.microsoft.com/office/drawing/2014/main" id="{FDF840E4-CA56-485F-A3C9-828179109AE6}"/>
                  </a:ext>
                </a:extLst>
              </p:cNvPr>
              <p:cNvCxnSpPr>
                <a:cxnSpLocks/>
              </p:cNvCxnSpPr>
              <p:nvPr/>
            </p:nvCxnSpPr>
            <p:spPr>
              <a:xfrm>
                <a:off x="5994650" y="2842023"/>
                <a:ext cx="3223546"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396DDBC6-433C-4AFB-AEAD-696F3116C0C9}"/>
                  </a:ext>
                </a:extLst>
              </p:cNvPr>
              <p:cNvCxnSpPr>
                <a:cxnSpLocks/>
              </p:cNvCxnSpPr>
              <p:nvPr/>
            </p:nvCxnSpPr>
            <p:spPr>
              <a:xfrm>
                <a:off x="5675438" y="3845637"/>
                <a:ext cx="3879964"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42E1AC4-289A-4441-9BAD-63137F086B64}"/>
                      </a:ext>
                    </a:extLst>
                  </p:cNvPr>
                  <p:cNvSpPr txBox="1"/>
                  <p:nvPr/>
                </p:nvSpPr>
                <p:spPr>
                  <a:xfrm>
                    <a:off x="6696838" y="3838250"/>
                    <a:ext cx="1842321" cy="574737"/>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14:m>
                      <m:oMath xmlns:m="http://schemas.openxmlformats.org/officeDocument/2006/math">
                        <m:sSub>
                          <m:sSubPr>
                            <m:ctrlPr>
                              <a:rPr lang="en-GB" i="1" smtClean="0">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𝐴</m:t>
                            </m:r>
                          </m:e>
                          <m:sub>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𝐸</m:t>
                                </m:r>
                              </m:e>
                              <m:sub>
                                <m:r>
                                  <a:rPr lang="en-GB" b="0" i="1" smtClean="0">
                                    <a:solidFill>
                                      <a:schemeClr val="tx1">
                                        <a:lumMod val="50000"/>
                                      </a:schemeClr>
                                    </a:solidFill>
                                    <a:latin typeface="Cambria Math" panose="02040503050406030204" pitchFamily="18" charset="0"/>
                                  </a:rPr>
                                  <m:t>𝐷𝐹</m:t>
                                </m:r>
                              </m:sub>
                            </m:sSub>
                          </m:sub>
                        </m:sSub>
                      </m:oMath>
                    </a14:m>
                    <a:r>
                      <a:rPr lang="en-GB" dirty="0">
                        <a:solidFill>
                          <a:schemeClr val="tx1">
                            <a:lumMod val="50000"/>
                          </a:schemeClr>
                        </a:solidFill>
                      </a:rPr>
                      <a:t> &gt; </a:t>
                    </a:r>
                    <a14:m>
                      <m:oMath xmlns:m="http://schemas.openxmlformats.org/officeDocument/2006/math">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𝐴</m:t>
                            </m:r>
                          </m:e>
                          <m:sub>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𝐸</m:t>
                                </m:r>
                              </m:e>
                              <m:sub>
                                <m:r>
                                  <a:rPr lang="en-GB" i="1">
                                    <a:solidFill>
                                      <a:schemeClr val="tx1">
                                        <a:lumMod val="50000"/>
                                      </a:schemeClr>
                                    </a:solidFill>
                                    <a:latin typeface="Cambria Math" panose="02040503050406030204" pitchFamily="18" charset="0"/>
                                  </a:rPr>
                                  <m:t>𝑃</m:t>
                                </m:r>
                              </m:sub>
                            </m:sSub>
                          </m:sub>
                        </m:sSub>
                      </m:oMath>
                    </a14:m>
                    <a:endParaRPr lang="en-GB" dirty="0">
                      <a:solidFill>
                        <a:schemeClr val="tx1">
                          <a:lumMod val="50000"/>
                        </a:schemeClr>
                      </a:solidFill>
                    </a:endParaRPr>
                  </a:p>
                </p:txBody>
              </p:sp>
            </mc:Choice>
            <mc:Fallback xmlns="">
              <p:sp>
                <p:nvSpPr>
                  <p:cNvPr id="19" name="TextBox 18">
                    <a:extLst>
                      <a:ext uri="{FF2B5EF4-FFF2-40B4-BE49-F238E27FC236}">
                        <a16:creationId xmlns:a16="http://schemas.microsoft.com/office/drawing/2014/main" id="{C42E1AC4-289A-4441-9BAD-63137F086B64}"/>
                      </a:ext>
                    </a:extLst>
                  </p:cNvPr>
                  <p:cNvSpPr txBox="1">
                    <a:spLocks noRot="1" noChangeAspect="1" noMove="1" noResize="1" noEditPoints="1" noAdjustHandles="1" noChangeArrowheads="1" noChangeShapeType="1" noTextEdit="1"/>
                  </p:cNvSpPr>
                  <p:nvPr/>
                </p:nvSpPr>
                <p:spPr>
                  <a:xfrm>
                    <a:off x="6696838" y="3838250"/>
                    <a:ext cx="1842321" cy="574737"/>
                  </a:xfrm>
                  <a:prstGeom prst="rect">
                    <a:avLst/>
                  </a:prstGeom>
                  <a:blipFill>
                    <a:blip r:embed="rId14"/>
                    <a:stretch>
                      <a:fillRect t="-7576" b="-1515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40622A-8666-4C86-B31C-51E5EADA56C8}"/>
                      </a:ext>
                    </a:extLst>
                  </p:cNvPr>
                  <p:cNvSpPr txBox="1"/>
                  <p:nvPr/>
                </p:nvSpPr>
                <p:spPr>
                  <a:xfrm>
                    <a:off x="7427499" y="2933545"/>
                    <a:ext cx="381002" cy="525143"/>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i="1">
                              <a:solidFill>
                                <a:schemeClr val="tx1">
                                  <a:lumMod val="50000"/>
                                </a:schemeClr>
                              </a:solidFill>
                              <a:latin typeface="Cambria Math" panose="02040503050406030204" pitchFamily="18" charset="0"/>
                            </a:rPr>
                            <m:t>𝐴</m:t>
                          </m:r>
                        </m:oMath>
                      </m:oMathPara>
                    </a14:m>
                    <a:endParaRPr lang="en-GB" dirty="0">
                      <a:solidFill>
                        <a:schemeClr val="tx1">
                          <a:lumMod val="50000"/>
                        </a:schemeClr>
                      </a:solidFill>
                    </a:endParaRPr>
                  </a:p>
                </p:txBody>
              </p:sp>
            </mc:Choice>
            <mc:Fallback xmlns="">
              <p:sp>
                <p:nvSpPr>
                  <p:cNvPr id="20" name="TextBox 19">
                    <a:extLst>
                      <a:ext uri="{FF2B5EF4-FFF2-40B4-BE49-F238E27FC236}">
                        <a16:creationId xmlns:a16="http://schemas.microsoft.com/office/drawing/2014/main" id="{EC40622A-8666-4C86-B31C-51E5EADA56C8}"/>
                      </a:ext>
                    </a:extLst>
                  </p:cNvPr>
                  <p:cNvSpPr txBox="1">
                    <a:spLocks noRot="1" noChangeAspect="1" noMove="1" noResize="1" noEditPoints="1" noAdjustHandles="1" noChangeArrowheads="1" noChangeShapeType="1" noTextEdit="1"/>
                  </p:cNvSpPr>
                  <p:nvPr/>
                </p:nvSpPr>
                <p:spPr>
                  <a:xfrm>
                    <a:off x="7427499" y="2933545"/>
                    <a:ext cx="381002" cy="525143"/>
                  </a:xfrm>
                  <a:prstGeom prst="rect">
                    <a:avLst/>
                  </a:prstGeom>
                  <a:blipFill>
                    <a:blip r:embed="rId15"/>
                    <a:stretch>
                      <a:fillRect l="-20455"/>
                    </a:stretch>
                  </a:blipFill>
                  <a:ln>
                    <a:noFill/>
                  </a:ln>
                </p:spPr>
                <p:txBody>
                  <a:bodyPr/>
                  <a:lstStyle/>
                  <a:p>
                    <a:r>
                      <a:rPr lang="en-GB">
                        <a:noFill/>
                      </a:rPr>
                      <a:t> </a:t>
                    </a:r>
                  </a:p>
                </p:txBody>
              </p:sp>
            </mc:Fallback>
          </mc:AlternateContent>
        </p:grpSp>
        <p:sp>
          <p:nvSpPr>
            <p:cNvPr id="33" name="Isosceles Triangle 32">
              <a:extLst>
                <a:ext uri="{FF2B5EF4-FFF2-40B4-BE49-F238E27FC236}">
                  <a16:creationId xmlns:a16="http://schemas.microsoft.com/office/drawing/2014/main" id="{06767C1A-1C81-4220-8EAC-080E25191F97}"/>
                </a:ext>
              </a:extLst>
            </p:cNvPr>
            <p:cNvSpPr/>
            <p:nvPr/>
          </p:nvSpPr>
          <p:spPr bwMode="auto">
            <a:xfrm rot="10136402" flipH="1">
              <a:off x="8480205" y="4130099"/>
              <a:ext cx="174134" cy="613162"/>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grpSp>
      <p:cxnSp>
        <p:nvCxnSpPr>
          <p:cNvPr id="36" name="Straight Arrow Connector 35">
            <a:extLst>
              <a:ext uri="{FF2B5EF4-FFF2-40B4-BE49-F238E27FC236}">
                <a16:creationId xmlns:a16="http://schemas.microsoft.com/office/drawing/2014/main" id="{F082D6B7-7948-42DE-8350-6F383CC04D24}"/>
              </a:ext>
            </a:extLst>
          </p:cNvPr>
          <p:cNvCxnSpPr>
            <a:cxnSpLocks/>
          </p:cNvCxnSpPr>
          <p:nvPr/>
        </p:nvCxnSpPr>
        <p:spPr>
          <a:xfrm>
            <a:off x="644267" y="3510251"/>
            <a:ext cx="2699724"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E3DD333-3BCD-478B-A9B1-7711D7539BBF}"/>
                  </a:ext>
                </a:extLst>
              </p:cNvPr>
              <p:cNvSpPr txBox="1"/>
              <p:nvPr/>
            </p:nvSpPr>
            <p:spPr>
              <a:xfrm>
                <a:off x="1876851" y="3036270"/>
                <a:ext cx="267959" cy="36933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i="1">
                          <a:solidFill>
                            <a:schemeClr val="tx1">
                              <a:lumMod val="50000"/>
                            </a:schemeClr>
                          </a:solidFill>
                          <a:latin typeface="Cambria Math" panose="02040503050406030204" pitchFamily="18" charset="0"/>
                        </a:rPr>
                        <m:t>𝐴</m:t>
                      </m:r>
                    </m:oMath>
                  </m:oMathPara>
                </a14:m>
                <a:endParaRPr lang="en-GB" dirty="0">
                  <a:solidFill>
                    <a:schemeClr val="tx1">
                      <a:lumMod val="50000"/>
                    </a:schemeClr>
                  </a:solidFill>
                </a:endParaRPr>
              </a:p>
            </p:txBody>
          </p:sp>
        </mc:Choice>
        <mc:Fallback xmlns="">
          <p:sp>
            <p:nvSpPr>
              <p:cNvPr id="38" name="TextBox 37">
                <a:extLst>
                  <a:ext uri="{FF2B5EF4-FFF2-40B4-BE49-F238E27FC236}">
                    <a16:creationId xmlns:a16="http://schemas.microsoft.com/office/drawing/2014/main" id="{3E3DD333-3BCD-478B-A9B1-7711D7539BBF}"/>
                  </a:ext>
                </a:extLst>
              </p:cNvPr>
              <p:cNvSpPr txBox="1">
                <a:spLocks noRot="1" noChangeAspect="1" noMove="1" noResize="1" noEditPoints="1" noAdjustHandles="1" noChangeArrowheads="1" noChangeShapeType="1" noTextEdit="1"/>
              </p:cNvSpPr>
              <p:nvPr/>
            </p:nvSpPr>
            <p:spPr>
              <a:xfrm>
                <a:off x="1876851" y="3036270"/>
                <a:ext cx="267959" cy="369332"/>
              </a:xfrm>
              <a:prstGeom prst="rect">
                <a:avLst/>
              </a:prstGeom>
              <a:blipFill>
                <a:blip r:embed="rId16"/>
                <a:stretch>
                  <a:fillRect l="-20455"/>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58388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479D-3947-4571-8DBF-686C924D1051}"/>
              </a:ext>
            </a:extLst>
          </p:cNvPr>
          <p:cNvSpPr>
            <a:spLocks noGrp="1"/>
          </p:cNvSpPr>
          <p:nvPr>
            <p:ph type="title"/>
          </p:nvPr>
        </p:nvSpPr>
        <p:spPr/>
        <p:txBody>
          <a:bodyPr/>
          <a:lstStyle/>
          <a:p>
            <a:r>
              <a:rPr lang="en-GB" dirty="0"/>
              <a:t>Project Aims</a:t>
            </a:r>
          </a:p>
        </p:txBody>
      </p:sp>
      <p:sp>
        <p:nvSpPr>
          <p:cNvPr id="4" name="Slide Number Placeholder 3">
            <a:extLst>
              <a:ext uri="{FF2B5EF4-FFF2-40B4-BE49-F238E27FC236}">
                <a16:creationId xmlns:a16="http://schemas.microsoft.com/office/drawing/2014/main" id="{51CE5202-AED1-473B-991D-B734997BDA56}"/>
              </a:ext>
            </a:extLst>
          </p:cNvPr>
          <p:cNvSpPr>
            <a:spLocks noGrp="1"/>
          </p:cNvSpPr>
          <p:nvPr>
            <p:ph type="sldNum" sz="quarter" idx="10"/>
          </p:nvPr>
        </p:nvSpPr>
        <p:spPr/>
        <p:txBody>
          <a:bodyPr/>
          <a:lstStyle/>
          <a:p>
            <a:pPr>
              <a:defRPr/>
            </a:pPr>
            <a:fld id="{7450B514-6E3B-4CB5-8B71-D7910935A798}" type="slidenum">
              <a:rPr lang="en-GB" smtClean="0"/>
              <a:pPr>
                <a:defRPr/>
              </a:pPr>
              <a:t>4</a:t>
            </a:fld>
            <a:endParaRPr lang="en-GB"/>
          </a:p>
        </p:txBody>
      </p:sp>
      <p:sp>
        <p:nvSpPr>
          <p:cNvPr id="5" name="Rectangle: Rounded Corners 4">
            <a:extLst>
              <a:ext uri="{FF2B5EF4-FFF2-40B4-BE49-F238E27FC236}">
                <a16:creationId xmlns:a16="http://schemas.microsoft.com/office/drawing/2014/main" id="{BD8E1A1F-6570-49BC-80FB-4173F1DFCD1C}"/>
              </a:ext>
            </a:extLst>
          </p:cNvPr>
          <p:cNvSpPr/>
          <p:nvPr/>
        </p:nvSpPr>
        <p:spPr bwMode="auto">
          <a:xfrm>
            <a:off x="2797969" y="1943100"/>
            <a:ext cx="3548063" cy="69532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GB" sz="1800" b="0" i="0" u="none" strike="noStrike" cap="none" normalizeH="0" baseline="0" dirty="0">
                <a:ln>
                  <a:noFill/>
                </a:ln>
                <a:solidFill>
                  <a:schemeClr val="bg1"/>
                </a:solidFill>
                <a:effectLst/>
                <a:latin typeface="Arial" charset="0"/>
              </a:rPr>
              <a:t>Ducted Fan design for hover</a:t>
            </a:r>
          </a:p>
        </p:txBody>
      </p:sp>
      <p:sp>
        <p:nvSpPr>
          <p:cNvPr id="6" name="Rectangle: Rounded Corners 5">
            <a:extLst>
              <a:ext uri="{FF2B5EF4-FFF2-40B4-BE49-F238E27FC236}">
                <a16:creationId xmlns:a16="http://schemas.microsoft.com/office/drawing/2014/main" id="{9AEC863C-8B54-4286-8C17-9FDAB6B7F86F}"/>
              </a:ext>
            </a:extLst>
          </p:cNvPr>
          <p:cNvSpPr/>
          <p:nvPr/>
        </p:nvSpPr>
        <p:spPr bwMode="auto">
          <a:xfrm>
            <a:off x="2797969" y="3160713"/>
            <a:ext cx="3548063" cy="69532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mj-lt"/>
              <a:buAutoNum type="arabicPeriod" startAt="2"/>
              <a:tabLst/>
            </a:pPr>
            <a:r>
              <a:rPr kumimoji="0" lang="en-GB" sz="1800" b="0" i="0" u="none" strike="noStrike" cap="none" normalizeH="0" baseline="0" dirty="0">
                <a:ln>
                  <a:noFill/>
                </a:ln>
                <a:solidFill>
                  <a:schemeClr val="bg1"/>
                </a:solidFill>
                <a:effectLst/>
                <a:latin typeface="Arial" charset="0"/>
              </a:rPr>
              <a:t>Characterising Ducted Fan</a:t>
            </a:r>
          </a:p>
        </p:txBody>
      </p:sp>
      <p:sp>
        <p:nvSpPr>
          <p:cNvPr id="7" name="Rectangle: Rounded Corners 6">
            <a:extLst>
              <a:ext uri="{FF2B5EF4-FFF2-40B4-BE49-F238E27FC236}">
                <a16:creationId xmlns:a16="http://schemas.microsoft.com/office/drawing/2014/main" id="{DBDBE740-DA3F-4EC1-9166-7E5D716F2B87}"/>
              </a:ext>
            </a:extLst>
          </p:cNvPr>
          <p:cNvSpPr/>
          <p:nvPr/>
        </p:nvSpPr>
        <p:spPr bwMode="auto">
          <a:xfrm>
            <a:off x="2797969" y="4378326"/>
            <a:ext cx="3548063" cy="123189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mj-lt"/>
              <a:buAutoNum type="arabicPeriod" startAt="3"/>
              <a:tabLst/>
            </a:pPr>
            <a:r>
              <a:rPr kumimoji="0" lang="en-GB" sz="1800" b="0" i="0" u="none" strike="noStrike" cap="none" normalizeH="0" baseline="0" dirty="0">
                <a:ln>
                  <a:noFill/>
                </a:ln>
                <a:solidFill>
                  <a:schemeClr val="bg1"/>
                </a:solidFill>
                <a:effectLst/>
                <a:latin typeface="Arial" charset="0"/>
              </a:rPr>
              <a:t>Develop flying </a:t>
            </a:r>
            <a:r>
              <a:rPr lang="en-GB" dirty="0">
                <a:solidFill>
                  <a:schemeClr val="bg1"/>
                </a:solidFill>
                <a:latin typeface="Arial" charset="0"/>
              </a:rPr>
              <a:t>t</a:t>
            </a:r>
            <a:r>
              <a:rPr kumimoji="0" lang="en-GB" sz="1800" b="0" i="0" u="none" strike="noStrike" cap="none" normalizeH="0" baseline="0" dirty="0">
                <a:ln>
                  <a:noFill/>
                </a:ln>
                <a:solidFill>
                  <a:schemeClr val="bg1"/>
                </a:solidFill>
                <a:effectLst/>
                <a:latin typeface="Arial" charset="0"/>
              </a:rPr>
              <a:t>estbed</a:t>
            </a:r>
          </a:p>
          <a:p>
            <a:pPr marL="857250" lvl="1" indent="-400050" algn="l">
              <a:buFont typeface="+mj-lt"/>
              <a:buAutoNum type="romanLcPeriod"/>
            </a:pPr>
            <a:r>
              <a:rPr lang="en-GB" dirty="0">
                <a:solidFill>
                  <a:schemeClr val="bg1"/>
                </a:solidFill>
                <a:latin typeface="Arial" charset="0"/>
              </a:rPr>
              <a:t>In-flight measurements</a:t>
            </a:r>
          </a:p>
          <a:p>
            <a:pPr marL="857250" lvl="1" indent="-400050" algn="l">
              <a:buFont typeface="+mj-lt"/>
              <a:buAutoNum type="romanLcPeriod"/>
            </a:pPr>
            <a:r>
              <a:rPr kumimoji="0" lang="en-GB" b="0" i="0" u="none" strike="noStrike" cap="none" normalizeH="0" baseline="0" dirty="0">
                <a:ln>
                  <a:noFill/>
                </a:ln>
                <a:solidFill>
                  <a:schemeClr val="bg1"/>
                </a:solidFill>
                <a:effectLst/>
                <a:latin typeface="Arial" charset="0"/>
              </a:rPr>
              <a:t>Control</a:t>
            </a:r>
          </a:p>
        </p:txBody>
      </p:sp>
      <p:cxnSp>
        <p:nvCxnSpPr>
          <p:cNvPr id="9" name="Straight Arrow Connector 8">
            <a:extLst>
              <a:ext uri="{FF2B5EF4-FFF2-40B4-BE49-F238E27FC236}">
                <a16:creationId xmlns:a16="http://schemas.microsoft.com/office/drawing/2014/main" id="{7889A29C-700C-4136-8CE2-4C9CFBB3FD98}"/>
              </a:ext>
            </a:extLst>
          </p:cNvPr>
          <p:cNvCxnSpPr>
            <a:cxnSpLocks/>
            <a:stCxn id="5" idx="2"/>
            <a:endCxn id="6" idx="0"/>
          </p:cNvCxnSpPr>
          <p:nvPr/>
        </p:nvCxnSpPr>
        <p:spPr bwMode="auto">
          <a:xfrm>
            <a:off x="4572001" y="2638425"/>
            <a:ext cx="0" cy="522288"/>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D24AC71E-7B3E-4AA3-843F-FC760CBD260F}"/>
              </a:ext>
            </a:extLst>
          </p:cNvPr>
          <p:cNvCxnSpPr>
            <a:cxnSpLocks/>
            <a:stCxn id="6" idx="2"/>
            <a:endCxn id="7" idx="0"/>
          </p:cNvCxnSpPr>
          <p:nvPr/>
        </p:nvCxnSpPr>
        <p:spPr bwMode="auto">
          <a:xfrm>
            <a:off x="4572001" y="3856038"/>
            <a:ext cx="0" cy="522288"/>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467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AEF1-0FCC-4612-8654-E47CEE081ABB}"/>
              </a:ext>
            </a:extLst>
          </p:cNvPr>
          <p:cNvSpPr>
            <a:spLocks noGrp="1"/>
          </p:cNvSpPr>
          <p:nvPr>
            <p:ph type="title"/>
          </p:nvPr>
        </p:nvSpPr>
        <p:spPr/>
        <p:txBody>
          <a:bodyPr/>
          <a:lstStyle/>
          <a:p>
            <a:r>
              <a:rPr lang="en-GB" dirty="0"/>
              <a:t>Design Methods</a:t>
            </a:r>
          </a:p>
        </p:txBody>
      </p:sp>
      <p:sp>
        <p:nvSpPr>
          <p:cNvPr id="3" name="Content Placeholder 2">
            <a:extLst>
              <a:ext uri="{FF2B5EF4-FFF2-40B4-BE49-F238E27FC236}">
                <a16:creationId xmlns:a16="http://schemas.microsoft.com/office/drawing/2014/main" id="{35FCF014-7828-4A75-917E-7935A696C3AD}"/>
              </a:ext>
            </a:extLst>
          </p:cNvPr>
          <p:cNvSpPr>
            <a:spLocks noGrp="1"/>
          </p:cNvSpPr>
          <p:nvPr>
            <p:ph idx="1"/>
          </p:nvPr>
        </p:nvSpPr>
        <p:spPr>
          <a:xfrm>
            <a:off x="384177" y="1708151"/>
            <a:ext cx="4267336" cy="4067175"/>
          </a:xfrm>
        </p:spPr>
        <p:txBody>
          <a:bodyPr/>
          <a:lstStyle/>
          <a:p>
            <a:pPr marL="0" indent="0">
              <a:buNone/>
            </a:pPr>
            <a:r>
              <a:rPr lang="en-GB" b="1" dirty="0"/>
              <a:t>Assumptions</a:t>
            </a:r>
          </a:p>
          <a:p>
            <a:pPr lvl="1"/>
            <a:r>
              <a:rPr lang="en-GB" dirty="0"/>
              <a:t>Isentropic, incompressible flow</a:t>
            </a:r>
          </a:p>
          <a:p>
            <a:pPr lvl="1"/>
            <a:r>
              <a:rPr lang="en-GB" dirty="0"/>
              <a:t>No inlet/exit swirl</a:t>
            </a:r>
          </a:p>
          <a:p>
            <a:pPr marL="0" indent="0">
              <a:buNone/>
            </a:pPr>
            <a:r>
              <a:rPr lang="en-GB" b="1" dirty="0"/>
              <a:t>1D design</a:t>
            </a:r>
          </a:p>
          <a:p>
            <a:pPr lvl="1"/>
            <a:r>
              <a:rPr lang="en-GB" dirty="0"/>
              <a:t>SFME, SFEE</a:t>
            </a:r>
          </a:p>
          <a:p>
            <a:pPr marL="0" indent="0">
              <a:buNone/>
            </a:pPr>
            <a:r>
              <a:rPr lang="en-GB" b="1" dirty="0"/>
              <a:t>2D design</a:t>
            </a:r>
          </a:p>
          <a:p>
            <a:pPr lvl="1"/>
            <a:r>
              <a:rPr lang="en-GB" dirty="0"/>
              <a:t>Radial equilibrium</a:t>
            </a:r>
          </a:p>
          <a:p>
            <a:pPr lvl="1"/>
            <a:r>
              <a:rPr lang="en-GB" dirty="0"/>
              <a:t>Mixed vortex</a:t>
            </a:r>
          </a:p>
          <a:p>
            <a:pPr lvl="1"/>
            <a:r>
              <a:rPr lang="en-GB" dirty="0"/>
              <a:t>Sweep &amp; lean</a:t>
            </a:r>
          </a:p>
        </p:txBody>
      </p:sp>
      <p:sp>
        <p:nvSpPr>
          <p:cNvPr id="4" name="Slide Number Placeholder 3">
            <a:extLst>
              <a:ext uri="{FF2B5EF4-FFF2-40B4-BE49-F238E27FC236}">
                <a16:creationId xmlns:a16="http://schemas.microsoft.com/office/drawing/2014/main" id="{00552A35-752A-4C91-8A12-75DF611E5DEC}"/>
              </a:ext>
            </a:extLst>
          </p:cNvPr>
          <p:cNvSpPr>
            <a:spLocks noGrp="1"/>
          </p:cNvSpPr>
          <p:nvPr>
            <p:ph type="sldNum" sz="quarter" idx="10"/>
          </p:nvPr>
        </p:nvSpPr>
        <p:spPr/>
        <p:txBody>
          <a:bodyPr/>
          <a:lstStyle/>
          <a:p>
            <a:pPr>
              <a:defRPr/>
            </a:pPr>
            <a:fld id="{7450B514-6E3B-4CB5-8B71-D7910935A798}" type="slidenum">
              <a:rPr lang="en-GB" smtClean="0"/>
              <a:pPr>
                <a:defRPr/>
              </a:pPr>
              <a:t>5</a:t>
            </a:fld>
            <a:endParaRPr lang="en-GB" dirty="0"/>
          </a:p>
        </p:txBody>
      </p:sp>
      <p:graphicFrame>
        <p:nvGraphicFramePr>
          <p:cNvPr id="52" name="Diagram 51">
            <a:extLst>
              <a:ext uri="{FF2B5EF4-FFF2-40B4-BE49-F238E27FC236}">
                <a16:creationId xmlns:a16="http://schemas.microsoft.com/office/drawing/2014/main" id="{915777AF-649F-4C7C-9A47-3BBCE6DA7ECC}"/>
              </a:ext>
            </a:extLst>
          </p:cNvPr>
          <p:cNvGraphicFramePr/>
          <p:nvPr>
            <p:extLst>
              <p:ext uri="{D42A27DB-BD31-4B8C-83A1-F6EECF244321}">
                <p14:modId xmlns:p14="http://schemas.microsoft.com/office/powerpoint/2010/main" val="819578450"/>
              </p:ext>
            </p:extLst>
          </p:nvPr>
        </p:nvGraphicFramePr>
        <p:xfrm>
          <a:off x="3471866" y="4055649"/>
          <a:ext cx="5286374" cy="1434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B982FB2B-4324-4C9E-A772-B444D73F3B70}"/>
              </a:ext>
            </a:extLst>
          </p:cNvPr>
          <p:cNvSpPr txBox="1">
            <a:spLocks/>
          </p:cNvSpPr>
          <p:nvPr/>
        </p:nvSpPr>
        <p:spPr bwMode="auto">
          <a:xfrm>
            <a:off x="5127628" y="1708151"/>
            <a:ext cx="2254248" cy="625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0" indent="0">
              <a:buFontTx/>
              <a:buNone/>
            </a:pPr>
            <a:r>
              <a:rPr lang="en-GB" b="1" kern="0" dirty="0"/>
              <a:t>Design Process</a:t>
            </a:r>
            <a:endParaRPr lang="en-GB" kern="0" dirty="0"/>
          </a:p>
        </p:txBody>
      </p:sp>
      <p:sp>
        <p:nvSpPr>
          <p:cNvPr id="8" name="Rectangle: Rounded Corners 7">
            <a:extLst>
              <a:ext uri="{FF2B5EF4-FFF2-40B4-BE49-F238E27FC236}">
                <a16:creationId xmlns:a16="http://schemas.microsoft.com/office/drawing/2014/main" id="{F5330D40-2E46-4975-A1F1-34D27FCECAF0}"/>
              </a:ext>
            </a:extLst>
          </p:cNvPr>
          <p:cNvSpPr/>
          <p:nvPr/>
        </p:nvSpPr>
        <p:spPr bwMode="auto">
          <a:xfrm>
            <a:off x="4571208" y="2808619"/>
            <a:ext cx="3082289" cy="98116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chemeClr val="tx1"/>
                </a:solidFill>
                <a:effectLst/>
                <a:latin typeface="Arial" charset="0"/>
              </a:rPr>
              <a:t>Inputs</a:t>
            </a:r>
            <a:endParaRPr kumimoji="0" lang="en-GB" sz="180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tx1"/>
                </a:solidFill>
                <a:cs typeface="Calibri" panose="020F0502020204030204" pitchFamily="34" charset="0"/>
              </a:rPr>
              <a:t>Φ, </a:t>
            </a:r>
            <a:r>
              <a:rPr lang="el-GR" dirty="0">
                <a:solidFill>
                  <a:schemeClr val="tx1"/>
                </a:solidFill>
                <a:cs typeface="Calibri" panose="020F0502020204030204" pitchFamily="34" charset="0"/>
              </a:rPr>
              <a:t>σ</a:t>
            </a:r>
            <a:r>
              <a:rPr lang="en-GB" dirty="0">
                <a:solidFill>
                  <a:schemeClr val="tx1"/>
                </a:solidFill>
                <a:cs typeface="Calibri" panose="020F0502020204030204" pitchFamily="34" charset="0"/>
              </a:rPr>
              <a:t>, Thrust, Geometry</a:t>
            </a:r>
            <a:endParaRPr kumimoji="0" lang="en-GB"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22646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P spid="6"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728F-8C21-40CD-81A5-98094ADA1A0A}"/>
              </a:ext>
            </a:extLst>
          </p:cNvPr>
          <p:cNvSpPr>
            <a:spLocks noGrp="1"/>
          </p:cNvSpPr>
          <p:nvPr>
            <p:ph type="title"/>
          </p:nvPr>
        </p:nvSpPr>
        <p:spPr/>
        <p:txBody>
          <a:bodyPr/>
          <a:lstStyle/>
          <a:p>
            <a:r>
              <a:rPr lang="en-GB" dirty="0"/>
              <a:t>Generating Velocities and Flow Angles </a:t>
            </a:r>
          </a:p>
        </p:txBody>
      </p:sp>
      <p:sp>
        <p:nvSpPr>
          <p:cNvPr id="4" name="Slide Number Placeholder 3">
            <a:extLst>
              <a:ext uri="{FF2B5EF4-FFF2-40B4-BE49-F238E27FC236}">
                <a16:creationId xmlns:a16="http://schemas.microsoft.com/office/drawing/2014/main" id="{4F79BA75-BF75-4AE3-9AC6-1A4D278F6BF9}"/>
              </a:ext>
            </a:extLst>
          </p:cNvPr>
          <p:cNvSpPr>
            <a:spLocks noGrp="1"/>
          </p:cNvSpPr>
          <p:nvPr>
            <p:ph type="sldNum" sz="quarter" idx="10"/>
          </p:nvPr>
        </p:nvSpPr>
        <p:spPr/>
        <p:txBody>
          <a:bodyPr/>
          <a:lstStyle/>
          <a:p>
            <a:pPr>
              <a:defRPr/>
            </a:pPr>
            <a:fld id="{7450B514-6E3B-4CB5-8B71-D7910935A798}" type="slidenum">
              <a:rPr lang="en-GB" smtClean="0"/>
              <a:pPr>
                <a:defRPr/>
              </a:pPr>
              <a:t>6</a:t>
            </a:fld>
            <a:endParaRPr lang="en-GB"/>
          </a:p>
        </p:txBody>
      </p:sp>
      <p:pic>
        <p:nvPicPr>
          <p:cNvPr id="10" name="Content Placeholder 5" descr="Diagram&#10;&#10;Description automatically generated">
            <a:extLst>
              <a:ext uri="{FF2B5EF4-FFF2-40B4-BE49-F238E27FC236}">
                <a16:creationId xmlns:a16="http://schemas.microsoft.com/office/drawing/2014/main" id="{0F3D2559-53C3-486C-A853-5732E065AD0F}"/>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987503" y="1735138"/>
            <a:ext cx="2417270"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Content Placeholder 5" descr="Diagram&#10;&#10;Description automatically generated">
            <a:extLst>
              <a:ext uri="{FF2B5EF4-FFF2-40B4-BE49-F238E27FC236}">
                <a16:creationId xmlns:a16="http://schemas.microsoft.com/office/drawing/2014/main" id="{7C13DC17-9104-4D69-8217-AA462024B9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87595" y="1735138"/>
            <a:ext cx="4473178"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2F74FFC3-F4C6-4C76-815E-1FA73A02B09B}"/>
              </a:ext>
            </a:extLst>
          </p:cNvPr>
          <p:cNvSpPr txBox="1"/>
          <p:nvPr/>
        </p:nvSpPr>
        <p:spPr>
          <a:xfrm>
            <a:off x="1569244" y="5282188"/>
            <a:ext cx="6005512" cy="646331"/>
          </a:xfrm>
          <a:prstGeom prst="rect">
            <a:avLst/>
          </a:prstGeom>
          <a:noFill/>
        </p:spPr>
        <p:txBody>
          <a:bodyPr wrap="square">
            <a:spAutoFit/>
          </a:bodyPr>
          <a:lstStyle/>
          <a:p>
            <a:r>
              <a:rPr lang="en-US" dirty="0"/>
              <a:t>Use </a:t>
            </a:r>
            <a:r>
              <a:rPr lang="en-US" dirty="0" err="1"/>
              <a:t>Lieblein</a:t>
            </a:r>
            <a:r>
              <a:rPr lang="en-US" dirty="0"/>
              <a:t> correlation to set mean-line chord</a:t>
            </a:r>
          </a:p>
          <a:p>
            <a:r>
              <a:rPr lang="en-US" dirty="0"/>
              <a:t>Use Carter’s empirical relation to set blade metal angles</a:t>
            </a:r>
            <a:endParaRPr lang="en-GB" dirty="0"/>
          </a:p>
        </p:txBody>
      </p:sp>
      <p:cxnSp>
        <p:nvCxnSpPr>
          <p:cNvPr id="5" name="Straight Connector 4">
            <a:extLst>
              <a:ext uri="{FF2B5EF4-FFF2-40B4-BE49-F238E27FC236}">
                <a16:creationId xmlns:a16="http://schemas.microsoft.com/office/drawing/2014/main" id="{6478D985-8724-486E-AC3F-C0378599818F}"/>
              </a:ext>
            </a:extLst>
          </p:cNvPr>
          <p:cNvCxnSpPr>
            <a:cxnSpLocks/>
          </p:cNvCxnSpPr>
          <p:nvPr/>
        </p:nvCxnSpPr>
        <p:spPr bwMode="auto">
          <a:xfrm>
            <a:off x="1473994" y="2701636"/>
            <a:ext cx="1681162"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1750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728F-8C21-40CD-81A5-98094ADA1A0A}"/>
              </a:ext>
            </a:extLst>
          </p:cNvPr>
          <p:cNvSpPr>
            <a:spLocks noGrp="1"/>
          </p:cNvSpPr>
          <p:nvPr>
            <p:ph type="title"/>
          </p:nvPr>
        </p:nvSpPr>
        <p:spPr/>
        <p:txBody>
          <a:bodyPr/>
          <a:lstStyle/>
          <a:p>
            <a:r>
              <a:rPr lang="en-GB" dirty="0"/>
              <a:t>Generating Chord and Diffusion Factor Distributions</a:t>
            </a:r>
          </a:p>
        </p:txBody>
      </p:sp>
      <p:sp>
        <p:nvSpPr>
          <p:cNvPr id="4" name="Slide Number Placeholder 3">
            <a:extLst>
              <a:ext uri="{FF2B5EF4-FFF2-40B4-BE49-F238E27FC236}">
                <a16:creationId xmlns:a16="http://schemas.microsoft.com/office/drawing/2014/main" id="{4F79BA75-BF75-4AE3-9AC6-1A4D278F6BF9}"/>
              </a:ext>
            </a:extLst>
          </p:cNvPr>
          <p:cNvSpPr>
            <a:spLocks noGrp="1"/>
          </p:cNvSpPr>
          <p:nvPr>
            <p:ph type="sldNum" sz="quarter" idx="10"/>
          </p:nvPr>
        </p:nvSpPr>
        <p:spPr/>
        <p:txBody>
          <a:bodyPr/>
          <a:lstStyle/>
          <a:p>
            <a:pPr>
              <a:defRPr/>
            </a:pPr>
            <a:fld id="{7450B514-6E3B-4CB5-8B71-D7910935A798}" type="slidenum">
              <a:rPr lang="en-GB" smtClean="0"/>
              <a:pPr>
                <a:defRPr/>
              </a:pPr>
              <a:t>7</a:t>
            </a:fld>
            <a:endParaRPr lang="en-GB"/>
          </a:p>
        </p:txBody>
      </p:sp>
      <p:pic>
        <p:nvPicPr>
          <p:cNvPr id="10" name="Content Placeholder 5" descr="Diagram&#10;&#10;Description automatically generated">
            <a:extLst>
              <a:ext uri="{FF2B5EF4-FFF2-40B4-BE49-F238E27FC236}">
                <a16:creationId xmlns:a16="http://schemas.microsoft.com/office/drawing/2014/main" id="{E2C946C2-9D95-4558-9A71-DE6082500EF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3478420" y="1801814"/>
            <a:ext cx="2187161" cy="354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Content Placeholder 5" descr="Diagram&#10;&#10;Description automatically generated">
            <a:extLst>
              <a:ext uri="{FF2B5EF4-FFF2-40B4-BE49-F238E27FC236}">
                <a16:creationId xmlns:a16="http://schemas.microsoft.com/office/drawing/2014/main" id="{4F55DA68-CB49-4043-AD27-FE5727BA2C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bwMode="auto">
          <a:xfrm>
            <a:off x="5909259" y="1801812"/>
            <a:ext cx="2089432" cy="3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36B5F862-D7D4-40AD-8867-C9B1A15D03CD}"/>
              </a:ext>
            </a:extLst>
          </p:cNvPr>
          <p:cNvSpPr txBox="1"/>
          <p:nvPr/>
        </p:nvSpPr>
        <p:spPr>
          <a:xfrm>
            <a:off x="1750875" y="5503257"/>
            <a:ext cx="5619750" cy="646331"/>
          </a:xfrm>
          <a:prstGeom prst="rect">
            <a:avLst/>
          </a:prstGeom>
          <a:noFill/>
        </p:spPr>
        <p:txBody>
          <a:bodyPr wrap="square">
            <a:spAutoFit/>
          </a:bodyPr>
          <a:lstStyle/>
          <a:p>
            <a:r>
              <a:rPr lang="en-US" dirty="0"/>
              <a:t>Carter’s relation recalculates chord distribution</a:t>
            </a:r>
          </a:p>
          <a:p>
            <a:r>
              <a:rPr lang="en-US" dirty="0" err="1"/>
              <a:t>Lieblein</a:t>
            </a:r>
            <a:r>
              <a:rPr lang="en-US" dirty="0"/>
              <a:t> correlation recalculates diffusion factor</a:t>
            </a:r>
            <a:endParaRPr lang="en-GB" dirty="0"/>
          </a:p>
        </p:txBody>
      </p:sp>
      <p:pic>
        <p:nvPicPr>
          <p:cNvPr id="8" name="Content Placeholder 5" descr="Diagram&#10;&#10;Description automatically generated">
            <a:extLst>
              <a:ext uri="{FF2B5EF4-FFF2-40B4-BE49-F238E27FC236}">
                <a16:creationId xmlns:a16="http://schemas.microsoft.com/office/drawing/2014/main" id="{C4B02C10-11F3-4603-B9C7-B3EF30146A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7305"/>
          <a:stretch/>
        </p:blipFill>
        <p:spPr bwMode="auto">
          <a:xfrm>
            <a:off x="857576" y="1801813"/>
            <a:ext cx="2377166" cy="370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a:extLst>
              <a:ext uri="{FF2B5EF4-FFF2-40B4-BE49-F238E27FC236}">
                <a16:creationId xmlns:a16="http://schemas.microsoft.com/office/drawing/2014/main" id="{EB5B7D4F-A971-4135-8B72-772182DBD3E1}"/>
              </a:ext>
            </a:extLst>
          </p:cNvPr>
          <p:cNvCxnSpPr>
            <a:cxnSpLocks/>
          </p:cNvCxnSpPr>
          <p:nvPr/>
        </p:nvCxnSpPr>
        <p:spPr bwMode="auto">
          <a:xfrm>
            <a:off x="6196013" y="2818793"/>
            <a:ext cx="1647825"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3251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15D3-2298-8549-B1F4-3EC6235CCA56}"/>
              </a:ext>
            </a:extLst>
          </p:cNvPr>
          <p:cNvSpPr>
            <a:spLocks noGrp="1"/>
          </p:cNvSpPr>
          <p:nvPr>
            <p:ph type="title"/>
          </p:nvPr>
        </p:nvSpPr>
        <p:spPr/>
        <p:txBody>
          <a:bodyPr/>
          <a:lstStyle/>
          <a:p>
            <a:r>
              <a:rPr lang="en-US" dirty="0"/>
              <a:t>Chosen Design</a:t>
            </a:r>
          </a:p>
        </p:txBody>
      </p:sp>
      <p:sp>
        <p:nvSpPr>
          <p:cNvPr id="4" name="Slide Number Placeholder 3">
            <a:extLst>
              <a:ext uri="{FF2B5EF4-FFF2-40B4-BE49-F238E27FC236}">
                <a16:creationId xmlns:a16="http://schemas.microsoft.com/office/drawing/2014/main" id="{0E1998D9-4C0A-EB4F-BCE9-E1CB6C90B66D}"/>
              </a:ext>
            </a:extLst>
          </p:cNvPr>
          <p:cNvSpPr>
            <a:spLocks noGrp="1"/>
          </p:cNvSpPr>
          <p:nvPr>
            <p:ph type="sldNum" sz="quarter" idx="10"/>
          </p:nvPr>
        </p:nvSpPr>
        <p:spPr/>
        <p:txBody>
          <a:bodyPr/>
          <a:lstStyle/>
          <a:p>
            <a:pPr>
              <a:defRPr/>
            </a:pPr>
            <a:fld id="{7450B514-6E3B-4CB5-8B71-D7910935A798}" type="slidenum">
              <a:rPr lang="en-GB" smtClean="0"/>
              <a:pPr>
                <a:defRPr/>
              </a:pPr>
              <a:t>8</a:t>
            </a:fld>
            <a:endParaRPr lang="en-GB"/>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ED69D62F-E53B-4590-A5C9-40CD33810A2F}"/>
                  </a:ext>
                </a:extLst>
              </p:cNvPr>
              <p:cNvGraphicFramePr>
                <a:graphicFrameLocks noChangeAspect="1"/>
              </p:cNvGraphicFramePr>
              <p:nvPr>
                <p:extLst>
                  <p:ext uri="{D42A27DB-BD31-4B8C-83A1-F6EECF244321}">
                    <p14:modId xmlns:p14="http://schemas.microsoft.com/office/powerpoint/2010/main" val="508274453"/>
                  </p:ext>
                </p:extLst>
              </p:nvPr>
            </p:nvGraphicFramePr>
            <p:xfrm>
              <a:off x="409874" y="1498414"/>
              <a:ext cx="3338703" cy="3205535"/>
            </p:xfrm>
            <a:graphic>
              <a:graphicData uri="http://schemas.microsoft.com/office/drawing/2017/model3d">
                <am3d:model3d r:embed="rId3">
                  <am3d:spPr>
                    <a:xfrm>
                      <a:off x="0" y="0"/>
                      <a:ext cx="3338703" cy="3205535"/>
                    </a:xfrm>
                    <a:prstGeom prst="rect">
                      <a:avLst/>
                    </a:prstGeom>
                  </am3d:spPr>
                  <am3d:camera>
                    <am3d:pos x="0" y="0" z="67739656"/>
                    <am3d:up dx="0" dy="36000000" dz="0"/>
                    <am3d:lookAt x="0" y="0" z="0"/>
                    <am3d:perspective fov="2700000"/>
                  </am3d:camera>
                  <am3d:trans>
                    <am3d:meterPerModelUnit n="8196" d="1000000"/>
                    <am3d:preTrans dx="0" dy="-3954109" dz="0"/>
                    <am3d:scale>
                      <am3d:sx n="1000000" d="1000000"/>
                      <am3d:sy n="1000000" d="1000000"/>
                      <am3d:sz n="1000000" d="1000000"/>
                    </am3d:scale>
                    <am3d:rot ax="-8505135" ay="-771165" az="-596753"/>
                    <am3d:postTrans dx="0" dy="0" dz="0"/>
                  </am3d:trans>
                  <am3d:raster rName="Office3DRenderer" rVer="16.0.8326">
                    <am3d:blip r:embed="rId4"/>
                  </am3d:raster>
                  <am3d:objViewport viewportSz="49367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ED69D62F-E53B-4590-A5C9-40CD33810A2F}"/>
                  </a:ext>
                </a:extLst>
              </p:cNvPr>
              <p:cNvPicPr>
                <a:picLocks noGrp="1" noRot="1" noChangeAspect="1" noMove="1" noResize="1" noEditPoints="1" noAdjustHandles="1" noChangeArrowheads="1" noChangeShapeType="1" noCrop="1"/>
              </p:cNvPicPr>
              <p:nvPr/>
            </p:nvPicPr>
            <p:blipFill>
              <a:blip r:embed="rId4"/>
              <a:stretch>
                <a:fillRect/>
              </a:stretch>
            </p:blipFill>
            <p:spPr>
              <a:xfrm>
                <a:off x="409874" y="1498414"/>
                <a:ext cx="3338703" cy="32055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38D3229-A0D7-472F-A3E3-E4B166AC2B34}"/>
                  </a:ext>
                </a:extLst>
              </p:cNvPr>
              <p:cNvGraphicFramePr>
                <a:graphicFrameLocks noChangeAspect="1"/>
              </p:cNvGraphicFramePr>
              <p:nvPr>
                <p:extLst>
                  <p:ext uri="{D42A27DB-BD31-4B8C-83A1-F6EECF244321}">
                    <p14:modId xmlns:p14="http://schemas.microsoft.com/office/powerpoint/2010/main" val="1523783750"/>
                  </p:ext>
                </p:extLst>
              </p:nvPr>
            </p:nvGraphicFramePr>
            <p:xfrm>
              <a:off x="5299398" y="1928899"/>
              <a:ext cx="3406182" cy="2949488"/>
            </p:xfrm>
            <a:graphic>
              <a:graphicData uri="http://schemas.microsoft.com/office/drawing/2017/model3d">
                <am3d:model3d r:embed="rId5">
                  <am3d:spPr>
                    <a:xfrm>
                      <a:off x="0" y="0"/>
                      <a:ext cx="3406182" cy="2949488"/>
                    </a:xfrm>
                    <a:prstGeom prst="rect">
                      <a:avLst/>
                    </a:prstGeom>
                  </am3d:spPr>
                  <am3d:camera>
                    <am3d:pos x="0" y="0" z="65564084"/>
                    <am3d:up dx="0" dy="36000000" dz="0"/>
                    <am3d:lookAt x="0" y="0" z="0"/>
                    <am3d:perspective fov="2700000"/>
                  </am3d:camera>
                  <am3d:trans>
                    <am3d:meterPerModelUnit n="6805" d="1000000"/>
                    <am3d:preTrans dx="2211569" dy="-9677053" dz="74"/>
                    <am3d:scale>
                      <am3d:sx n="1000000" d="1000000"/>
                      <am3d:sy n="1000000" d="1000000"/>
                      <am3d:sz n="1000000" d="1000000"/>
                    </am3d:scale>
                    <am3d:rot ax="-7855572" ay="1363429" az="1440904"/>
                    <am3d:postTrans dx="0" dy="0" dz="0"/>
                  </am3d:trans>
                  <am3d:raster rName="Office3DRenderer" rVer="16.0.8326">
                    <am3d:blip r:embed="rId6"/>
                  </am3d:raster>
                  <am3d:objViewport viewportSz="4757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38D3229-A0D7-472F-A3E3-E4B166AC2B34}"/>
                  </a:ext>
                </a:extLst>
              </p:cNvPr>
              <p:cNvPicPr>
                <a:picLocks noGrp="1" noRot="1" noChangeAspect="1" noMove="1" noResize="1" noEditPoints="1" noAdjustHandles="1" noChangeArrowheads="1" noChangeShapeType="1" noCrop="1"/>
              </p:cNvPicPr>
              <p:nvPr/>
            </p:nvPicPr>
            <p:blipFill>
              <a:blip r:embed="rId6"/>
              <a:stretch>
                <a:fillRect/>
              </a:stretch>
            </p:blipFill>
            <p:spPr>
              <a:xfrm>
                <a:off x="5299398" y="1928899"/>
                <a:ext cx="3406182" cy="2949488"/>
              </a:xfrm>
              <a:prstGeom prst="rect">
                <a:avLst/>
              </a:prstGeom>
            </p:spPr>
          </p:pic>
        </mc:Fallback>
      </mc:AlternateContent>
      <p:sp>
        <p:nvSpPr>
          <p:cNvPr id="8" name="TextBox 7">
            <a:extLst>
              <a:ext uri="{FF2B5EF4-FFF2-40B4-BE49-F238E27FC236}">
                <a16:creationId xmlns:a16="http://schemas.microsoft.com/office/drawing/2014/main" id="{60A24BE3-41FC-49D6-9F3B-808971DB707A}"/>
              </a:ext>
            </a:extLst>
          </p:cNvPr>
          <p:cNvSpPr txBox="1"/>
          <p:nvPr/>
        </p:nvSpPr>
        <p:spPr>
          <a:xfrm>
            <a:off x="4009652" y="2330649"/>
            <a:ext cx="1484179" cy="646331"/>
          </a:xfrm>
          <a:prstGeom prst="rect">
            <a:avLst/>
          </a:prstGeom>
          <a:noFill/>
        </p:spPr>
        <p:txBody>
          <a:bodyPr wrap="square">
            <a:spAutoFit/>
          </a:bodyPr>
          <a:lstStyle/>
          <a:p>
            <a:r>
              <a:rPr lang="en-US" dirty="0"/>
              <a:t>Sweep &amp; Lean</a:t>
            </a:r>
            <a:endParaRPr lang="en-GB" dirty="0"/>
          </a:p>
        </p:txBody>
      </p:sp>
      <p:sp>
        <p:nvSpPr>
          <p:cNvPr id="15" name="Oval 14">
            <a:extLst>
              <a:ext uri="{FF2B5EF4-FFF2-40B4-BE49-F238E27FC236}">
                <a16:creationId xmlns:a16="http://schemas.microsoft.com/office/drawing/2014/main" id="{BE7CC4B9-7E75-4230-BA2B-134317C55368}"/>
              </a:ext>
            </a:extLst>
          </p:cNvPr>
          <p:cNvSpPr/>
          <p:nvPr/>
        </p:nvSpPr>
        <p:spPr bwMode="auto">
          <a:xfrm>
            <a:off x="6934199" y="2330649"/>
            <a:ext cx="638175" cy="81257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6DD80C36-8204-4ACA-A2E5-49D45704AEA8}"/>
              </a:ext>
            </a:extLst>
          </p:cNvPr>
          <p:cNvSpPr/>
          <p:nvPr/>
        </p:nvSpPr>
        <p:spPr bwMode="auto">
          <a:xfrm rot="891482">
            <a:off x="1576065" y="2994585"/>
            <a:ext cx="549573" cy="997777"/>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8D5D23CF-DF20-423D-A5D3-9EABC5D85F5D}"/>
              </a:ext>
            </a:extLst>
          </p:cNvPr>
          <p:cNvSpPr/>
          <p:nvPr/>
        </p:nvSpPr>
        <p:spPr bwMode="auto">
          <a:xfrm rot="16200000">
            <a:off x="2614122" y="2467347"/>
            <a:ext cx="596785" cy="1135958"/>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19" name="Straight Arrow Connector 18">
            <a:extLst>
              <a:ext uri="{FF2B5EF4-FFF2-40B4-BE49-F238E27FC236}">
                <a16:creationId xmlns:a16="http://schemas.microsoft.com/office/drawing/2014/main" id="{35B9CA80-BF65-4359-9B04-71704132A446}"/>
              </a:ext>
            </a:extLst>
          </p:cNvPr>
          <p:cNvCxnSpPr>
            <a:stCxn id="8" idx="1"/>
          </p:cNvCxnSpPr>
          <p:nvPr/>
        </p:nvCxnSpPr>
        <p:spPr bwMode="auto">
          <a:xfrm flipH="1">
            <a:off x="3409950" y="2653815"/>
            <a:ext cx="599702" cy="175079"/>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B68CC59C-2D1F-4BD0-9E06-CA34CEFC2292}"/>
              </a:ext>
            </a:extLst>
          </p:cNvPr>
          <p:cNvCxnSpPr>
            <a:cxnSpLocks/>
            <a:stCxn id="8" idx="3"/>
          </p:cNvCxnSpPr>
          <p:nvPr/>
        </p:nvCxnSpPr>
        <p:spPr bwMode="auto">
          <a:xfrm flipV="1">
            <a:off x="5493831" y="2653814"/>
            <a:ext cx="1289746"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CDA1BAD0-C6CA-4DB6-8B08-DA47ED71C097}"/>
              </a:ext>
            </a:extLst>
          </p:cNvPr>
          <p:cNvSpPr txBox="1"/>
          <p:nvPr/>
        </p:nvSpPr>
        <p:spPr>
          <a:xfrm>
            <a:off x="1561790" y="5193388"/>
            <a:ext cx="6020421" cy="923330"/>
          </a:xfrm>
          <a:prstGeom prst="rect">
            <a:avLst/>
          </a:prstGeom>
          <a:noFill/>
        </p:spPr>
        <p:txBody>
          <a:bodyPr wrap="square">
            <a:spAutoFit/>
          </a:bodyPr>
          <a:lstStyle/>
          <a:p>
            <a:r>
              <a:rPr lang="en-US" dirty="0"/>
              <a:t>Adding sweep and lean minimizes end-wall losses, and extends operating range through limiting separation</a:t>
            </a:r>
          </a:p>
          <a:p>
            <a:r>
              <a:rPr lang="en-US" dirty="0"/>
              <a:t>(Taylor &amp; Miller)</a:t>
            </a:r>
          </a:p>
        </p:txBody>
      </p:sp>
      <p:sp>
        <p:nvSpPr>
          <p:cNvPr id="13" name="TextBox 12">
            <a:extLst>
              <a:ext uri="{FF2B5EF4-FFF2-40B4-BE49-F238E27FC236}">
                <a16:creationId xmlns:a16="http://schemas.microsoft.com/office/drawing/2014/main" id="{AB0C48F8-36D5-48A6-9B05-5E0BB4AC1B1F}"/>
              </a:ext>
            </a:extLst>
          </p:cNvPr>
          <p:cNvSpPr txBox="1"/>
          <p:nvPr/>
        </p:nvSpPr>
        <p:spPr>
          <a:xfrm>
            <a:off x="1337135" y="1609899"/>
            <a:ext cx="1484179" cy="369332"/>
          </a:xfrm>
          <a:prstGeom prst="rect">
            <a:avLst/>
          </a:prstGeom>
          <a:noFill/>
        </p:spPr>
        <p:txBody>
          <a:bodyPr wrap="square">
            <a:spAutoFit/>
          </a:bodyPr>
          <a:lstStyle/>
          <a:p>
            <a:r>
              <a:rPr lang="en-US" dirty="0" err="1"/>
              <a:t>N</a:t>
            </a:r>
            <a:r>
              <a:rPr lang="en-US" baseline="-25000" dirty="0" err="1"/>
              <a:t>rotor</a:t>
            </a:r>
            <a:r>
              <a:rPr lang="en-US" dirty="0"/>
              <a:t> = 8</a:t>
            </a:r>
            <a:endParaRPr lang="en-GB" dirty="0"/>
          </a:p>
        </p:txBody>
      </p:sp>
      <p:sp>
        <p:nvSpPr>
          <p:cNvPr id="14" name="TextBox 13">
            <a:extLst>
              <a:ext uri="{FF2B5EF4-FFF2-40B4-BE49-F238E27FC236}">
                <a16:creationId xmlns:a16="http://schemas.microsoft.com/office/drawing/2014/main" id="{6E5BBD61-880D-49B0-ABE9-4AC44CFB2744}"/>
              </a:ext>
            </a:extLst>
          </p:cNvPr>
          <p:cNvSpPr txBox="1"/>
          <p:nvPr/>
        </p:nvSpPr>
        <p:spPr>
          <a:xfrm>
            <a:off x="6378709" y="1611323"/>
            <a:ext cx="1484179" cy="369332"/>
          </a:xfrm>
          <a:prstGeom prst="rect">
            <a:avLst/>
          </a:prstGeom>
          <a:noFill/>
        </p:spPr>
        <p:txBody>
          <a:bodyPr wrap="square">
            <a:spAutoFit/>
          </a:bodyPr>
          <a:lstStyle/>
          <a:p>
            <a:r>
              <a:rPr lang="en-US" dirty="0" err="1"/>
              <a:t>N</a:t>
            </a:r>
            <a:r>
              <a:rPr lang="en-US" baseline="-25000" dirty="0" err="1"/>
              <a:t>stator</a:t>
            </a:r>
            <a:r>
              <a:rPr lang="en-US" dirty="0"/>
              <a:t> = 7</a:t>
            </a:r>
            <a:endParaRPr lang="en-GB" dirty="0"/>
          </a:p>
        </p:txBody>
      </p:sp>
    </p:spTree>
    <p:extLst>
      <p:ext uri="{BB962C8B-B14F-4D97-AF65-F5344CB8AC3E}">
        <p14:creationId xmlns:p14="http://schemas.microsoft.com/office/powerpoint/2010/main" val="9096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DB1A-FCB4-474B-B840-00F708A8403E}"/>
              </a:ext>
            </a:extLst>
          </p:cNvPr>
          <p:cNvSpPr>
            <a:spLocks noGrp="1"/>
          </p:cNvSpPr>
          <p:nvPr>
            <p:ph type="title"/>
          </p:nvPr>
        </p:nvSpPr>
        <p:spPr/>
        <p:txBody>
          <a:bodyPr/>
          <a:lstStyle/>
          <a:p>
            <a:r>
              <a:rPr lang="en-US" dirty="0"/>
              <a:t>Chosen Design</a:t>
            </a:r>
            <a:endParaRPr lang="en-GB" dirty="0"/>
          </a:p>
        </p:txBody>
      </p:sp>
      <p:sp>
        <p:nvSpPr>
          <p:cNvPr id="4" name="Slide Number Placeholder 3">
            <a:extLst>
              <a:ext uri="{FF2B5EF4-FFF2-40B4-BE49-F238E27FC236}">
                <a16:creationId xmlns:a16="http://schemas.microsoft.com/office/drawing/2014/main" id="{AA900112-12E4-4B3E-B0DE-DA90CE0D56D2}"/>
              </a:ext>
            </a:extLst>
          </p:cNvPr>
          <p:cNvSpPr>
            <a:spLocks noGrp="1"/>
          </p:cNvSpPr>
          <p:nvPr>
            <p:ph type="sldNum" sz="quarter" idx="10"/>
          </p:nvPr>
        </p:nvSpPr>
        <p:spPr/>
        <p:txBody>
          <a:bodyPr/>
          <a:lstStyle/>
          <a:p>
            <a:pPr>
              <a:defRPr/>
            </a:pPr>
            <a:fld id="{7450B514-6E3B-4CB5-8B71-D7910935A798}" type="slidenum">
              <a:rPr lang="en-GB" smtClean="0"/>
              <a:pPr>
                <a:defRPr/>
              </a:pPr>
              <a:t>9</a:t>
            </a:fld>
            <a:endParaRPr lang="en-GB"/>
          </a:p>
        </p:txBody>
      </p:sp>
      <p:pic>
        <p:nvPicPr>
          <p:cNvPr id="9" name="Content Placeholder 8" descr="Chart, bar chart&#10;&#10;Description automatically generated">
            <a:extLst>
              <a:ext uri="{FF2B5EF4-FFF2-40B4-BE49-F238E27FC236}">
                <a16:creationId xmlns:a16="http://schemas.microsoft.com/office/drawing/2014/main" id="{D301A075-3D15-4154-B3F2-9674707D20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2774" y="1719261"/>
            <a:ext cx="4337051" cy="4337051"/>
          </a:xfrm>
        </p:spPr>
      </p:pic>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C2E7DA46-5BE6-4086-99B2-CE62BDFB1179}"/>
                  </a:ext>
                </a:extLst>
              </p:cNvPr>
              <p:cNvGraphicFramePr>
                <a:graphicFrameLocks noGrp="1"/>
              </p:cNvGraphicFramePr>
              <p:nvPr>
                <p:extLst>
                  <p:ext uri="{D42A27DB-BD31-4B8C-83A1-F6EECF244321}">
                    <p14:modId xmlns:p14="http://schemas.microsoft.com/office/powerpoint/2010/main" val="1343647517"/>
                  </p:ext>
                </p:extLst>
              </p:nvPr>
            </p:nvGraphicFramePr>
            <p:xfrm>
              <a:off x="628716" y="2935286"/>
              <a:ext cx="3436620" cy="2286000"/>
            </p:xfrm>
            <a:graphic>
              <a:graphicData uri="http://schemas.openxmlformats.org/drawingml/2006/table">
                <a:tbl>
                  <a:tblPr bandRow="1">
                    <a:tableStyleId>{5C22544A-7EE6-4342-B048-85BDC9FD1C3A}</a:tableStyleId>
                  </a:tblPr>
                  <a:tblGrid>
                    <a:gridCol w="1874520">
                      <a:extLst>
                        <a:ext uri="{9D8B030D-6E8A-4147-A177-3AD203B41FA5}">
                          <a16:colId xmlns:a16="http://schemas.microsoft.com/office/drawing/2014/main" val="2115146737"/>
                        </a:ext>
                      </a:extLst>
                    </a:gridCol>
                    <a:gridCol w="546567">
                      <a:extLst>
                        <a:ext uri="{9D8B030D-6E8A-4147-A177-3AD203B41FA5}">
                          <a16:colId xmlns:a16="http://schemas.microsoft.com/office/drawing/2014/main" val="286052652"/>
                        </a:ext>
                      </a:extLst>
                    </a:gridCol>
                    <a:gridCol w="1015533">
                      <a:extLst>
                        <a:ext uri="{9D8B030D-6E8A-4147-A177-3AD203B41FA5}">
                          <a16:colId xmlns:a16="http://schemas.microsoft.com/office/drawing/2014/main" val="1666562375"/>
                        </a:ext>
                      </a:extLst>
                    </a:gridCol>
                  </a:tblGrid>
                  <a:tr h="375920">
                    <a:tc>
                      <a:txBody>
                        <a:bodyPr/>
                        <a:lstStyle/>
                        <a:p>
                          <a:pPr algn="r"/>
                          <a:r>
                            <a:rPr lang="en-GB" sz="1900" dirty="0"/>
                            <a:t>Flow coefficient</a:t>
                          </a:r>
                        </a:p>
                      </a:txBody>
                      <a:tcPr/>
                    </a:tc>
                    <a:tc>
                      <a:txBody>
                        <a:bodyPr/>
                        <a:lstStyle/>
                        <a:p>
                          <a:pPr algn="r"/>
                          <a14:m>
                            <m:oMathPara xmlns:m="http://schemas.openxmlformats.org/officeDocument/2006/math">
                              <m:oMathParaPr>
                                <m:jc m:val="centerGroup"/>
                              </m:oMathParaPr>
                              <m:oMath xmlns:m="http://schemas.openxmlformats.org/officeDocument/2006/math">
                                <m:r>
                                  <a:rPr lang="en-GB" sz="1900" b="0" i="1" baseline="0" smtClean="0">
                                    <a:latin typeface="Cambria Math" panose="02040503050406030204" pitchFamily="18" charset="0"/>
                                  </a:rPr>
                                  <m:t>𝜙</m:t>
                                </m:r>
                              </m:oMath>
                            </m:oMathPara>
                          </a14:m>
                          <a:endParaRPr lang="en-GB" sz="1900" dirty="0"/>
                        </a:p>
                      </a:txBody>
                      <a:tcPr/>
                    </a:tc>
                    <a:tc>
                      <a:txBody>
                        <a:bodyPr/>
                        <a:lstStyle/>
                        <a:p>
                          <a:r>
                            <a:rPr lang="en-GB" sz="1900" dirty="0"/>
                            <a:t>0.80</a:t>
                          </a:r>
                        </a:p>
                      </a:txBody>
                      <a:tcPr/>
                    </a:tc>
                    <a:extLst>
                      <a:ext uri="{0D108BD9-81ED-4DB2-BD59-A6C34878D82A}">
                        <a16:rowId xmlns:a16="http://schemas.microsoft.com/office/drawing/2014/main" val="220644598"/>
                      </a:ext>
                    </a:extLst>
                  </a:tr>
                  <a:tr h="37592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1900" dirty="0"/>
                            <a:t>Thrust</a:t>
                          </a:r>
                        </a:p>
                      </a:txBody>
                      <a:tcPr/>
                    </a:tc>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GB" sz="1900" b="0" i="1" smtClean="0">
                                    <a:latin typeface="Cambria Math" panose="02040503050406030204" pitchFamily="18" charset="0"/>
                                  </a:rPr>
                                  <m:t>𝑇</m:t>
                                </m:r>
                              </m:oMath>
                            </m:oMathPara>
                          </a14:m>
                          <a:endParaRPr lang="en-GB" sz="1900" dirty="0"/>
                        </a:p>
                      </a:txBody>
                      <a:tcPr/>
                    </a:tc>
                    <a:tc>
                      <a:txBody>
                        <a:bodyPr/>
                        <a:lstStyle/>
                        <a:p>
                          <a:r>
                            <a:rPr lang="en-GB" sz="1900" dirty="0"/>
                            <a:t>10 N</a:t>
                          </a:r>
                        </a:p>
                      </a:txBody>
                      <a:tcPr/>
                    </a:tc>
                    <a:extLst>
                      <a:ext uri="{0D108BD9-81ED-4DB2-BD59-A6C34878D82A}">
                        <a16:rowId xmlns:a16="http://schemas.microsoft.com/office/drawing/2014/main" val="1845613299"/>
                      </a:ext>
                    </a:extLst>
                  </a:tr>
                  <a:tr h="375920">
                    <a:tc>
                      <a:txBody>
                        <a:bodyPr/>
                        <a:lstStyle/>
                        <a:p>
                          <a:pPr algn="r"/>
                          <a:r>
                            <a:rPr lang="en-GB" sz="1900" dirty="0"/>
                            <a:t>Casing radius </a:t>
                          </a: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GB" sz="1900" b="0" i="1" smtClean="0">
                                        <a:latin typeface="Cambria Math" panose="02040503050406030204" pitchFamily="18" charset="0"/>
                                      </a:rPr>
                                    </m:ctrlPr>
                                  </m:sSubPr>
                                  <m:e>
                                    <m:r>
                                      <a:rPr lang="en-GB" sz="1900" b="0" i="1" smtClean="0">
                                        <a:latin typeface="Cambria Math" panose="02040503050406030204" pitchFamily="18" charset="0"/>
                                      </a:rPr>
                                      <m:t>𝑟</m:t>
                                    </m:r>
                                  </m:e>
                                  <m:sub>
                                    <m:r>
                                      <a:rPr lang="en-GB" sz="1900" b="0" i="1" smtClean="0">
                                        <a:latin typeface="Cambria Math" panose="02040503050406030204" pitchFamily="18" charset="0"/>
                                      </a:rPr>
                                      <m:t>𝑐</m:t>
                                    </m:r>
                                  </m:sub>
                                </m:sSub>
                              </m:oMath>
                            </m:oMathPara>
                          </a14:m>
                          <a:endParaRPr lang="en-GB" sz="1900" dirty="0"/>
                        </a:p>
                      </a:txBody>
                      <a:tcPr/>
                    </a:tc>
                    <a:tc>
                      <a:txBody>
                        <a:bodyPr/>
                        <a:lstStyle/>
                        <a:p>
                          <a:r>
                            <a:rPr lang="en-GB" sz="1900" dirty="0"/>
                            <a:t>60 mm</a:t>
                          </a:r>
                        </a:p>
                      </a:txBody>
                      <a:tcPr/>
                    </a:tc>
                    <a:extLst>
                      <a:ext uri="{0D108BD9-81ED-4DB2-BD59-A6C34878D82A}">
                        <a16:rowId xmlns:a16="http://schemas.microsoft.com/office/drawing/2014/main" val="3485276660"/>
                      </a:ext>
                    </a:extLst>
                  </a:tr>
                  <a:tr h="375920">
                    <a:tc>
                      <a:txBody>
                        <a:bodyPr/>
                        <a:lstStyle/>
                        <a:p>
                          <a:pPr algn="r"/>
                          <a:r>
                            <a:rPr lang="en-GB" sz="1900" dirty="0"/>
                            <a:t>Hub radius </a:t>
                          </a: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GB" sz="1900" b="0" i="1" smtClean="0">
                                        <a:latin typeface="Cambria Math" panose="02040503050406030204" pitchFamily="18" charset="0"/>
                                      </a:rPr>
                                    </m:ctrlPr>
                                  </m:sSubPr>
                                  <m:e>
                                    <m:r>
                                      <a:rPr lang="en-GB" sz="1900" b="0" i="1" smtClean="0">
                                        <a:latin typeface="Cambria Math" panose="02040503050406030204" pitchFamily="18" charset="0"/>
                                      </a:rPr>
                                      <m:t>𝑟</m:t>
                                    </m:r>
                                  </m:e>
                                  <m:sub>
                                    <m:r>
                                      <a:rPr lang="en-GB" sz="1900" b="0" i="1" smtClean="0">
                                        <a:latin typeface="Cambria Math" panose="02040503050406030204" pitchFamily="18" charset="0"/>
                                      </a:rPr>
                                      <m:t>h</m:t>
                                    </m:r>
                                  </m:sub>
                                </m:sSub>
                              </m:oMath>
                            </m:oMathPara>
                          </a14:m>
                          <a:endParaRPr lang="en-GB" sz="1900" dirty="0"/>
                        </a:p>
                      </a:txBody>
                      <a:tcPr/>
                    </a:tc>
                    <a:tc>
                      <a:txBody>
                        <a:bodyPr/>
                        <a:lstStyle/>
                        <a:p>
                          <a:r>
                            <a:rPr lang="en-GB" sz="1900" dirty="0"/>
                            <a:t>20 mm</a:t>
                          </a:r>
                        </a:p>
                      </a:txBody>
                      <a:tcPr/>
                    </a:tc>
                    <a:extLst>
                      <a:ext uri="{0D108BD9-81ED-4DB2-BD59-A6C34878D82A}">
                        <a16:rowId xmlns:a16="http://schemas.microsoft.com/office/drawing/2014/main" val="356182395"/>
                      </a:ext>
                    </a:extLst>
                  </a:tr>
                  <a:tr h="375920">
                    <a:tc>
                      <a:txBody>
                        <a:bodyPr/>
                        <a:lstStyle/>
                        <a:p>
                          <a:pPr algn="r"/>
                          <a:r>
                            <a:rPr lang="en-GB" sz="1900" dirty="0"/>
                            <a:t>Exit area ratio</a:t>
                          </a:r>
                        </a:p>
                      </a:txBody>
                      <a:tcPr/>
                    </a:tc>
                    <a:tc>
                      <a:txBody>
                        <a:bodyPr/>
                        <a:lstStyle/>
                        <a:p>
                          <a:pPr algn="r"/>
                          <a14:m>
                            <m:oMathPara xmlns:m="http://schemas.openxmlformats.org/officeDocument/2006/math">
                              <m:oMathParaPr>
                                <m:jc m:val="centerGroup"/>
                              </m:oMathParaPr>
                              <m:oMath xmlns:m="http://schemas.openxmlformats.org/officeDocument/2006/math">
                                <m:r>
                                  <a:rPr lang="en-GB" sz="1900" b="0" i="1" baseline="0" smtClean="0">
                                    <a:latin typeface="Cambria Math" panose="02040503050406030204" pitchFamily="18" charset="0"/>
                                  </a:rPr>
                                  <m:t>𝜎</m:t>
                                </m:r>
                              </m:oMath>
                            </m:oMathPara>
                          </a14:m>
                          <a:endParaRPr lang="en-GB" sz="1900" dirty="0"/>
                        </a:p>
                      </a:txBody>
                      <a:tcPr/>
                    </a:tc>
                    <a:tc>
                      <a:txBody>
                        <a:bodyPr/>
                        <a:lstStyle/>
                        <a:p>
                          <a:r>
                            <a:rPr lang="en-GB" sz="1900" dirty="0"/>
                            <a:t>1.1</a:t>
                          </a:r>
                        </a:p>
                      </a:txBody>
                      <a:tcPr/>
                    </a:tc>
                    <a:extLst>
                      <a:ext uri="{0D108BD9-81ED-4DB2-BD59-A6C34878D82A}">
                        <a16:rowId xmlns:a16="http://schemas.microsoft.com/office/drawing/2014/main" val="832736021"/>
                      </a:ext>
                    </a:extLst>
                  </a:tr>
                  <a:tr h="375920">
                    <a:tc>
                      <a:txBody>
                        <a:bodyPr/>
                        <a:lstStyle/>
                        <a:p>
                          <a:pPr algn="r"/>
                          <a:r>
                            <a:rPr lang="en-GB" sz="1900" dirty="0"/>
                            <a:t>RPM</a:t>
                          </a:r>
                        </a:p>
                      </a:txBody>
                      <a:tcPr/>
                    </a:tc>
                    <a:tc>
                      <a:txBody>
                        <a:bodyPr/>
                        <a:lstStyle/>
                        <a:p>
                          <a:pPr algn="ctr"/>
                          <a:r>
                            <a:rPr lang="el-GR" sz="1900" dirty="0"/>
                            <a:t>Ω</a:t>
                          </a:r>
                          <a:endParaRPr lang="en-GB" sz="1900" dirty="0"/>
                        </a:p>
                      </a:txBody>
                      <a:tcPr/>
                    </a:tc>
                    <a:tc>
                      <a:txBody>
                        <a:bodyPr/>
                        <a:lstStyle/>
                        <a:p>
                          <a:r>
                            <a:rPr lang="en-GB" sz="1900" dirty="0"/>
                            <a:t>7900</a:t>
                          </a:r>
                        </a:p>
                      </a:txBody>
                      <a:tcPr/>
                    </a:tc>
                    <a:extLst>
                      <a:ext uri="{0D108BD9-81ED-4DB2-BD59-A6C34878D82A}">
                        <a16:rowId xmlns:a16="http://schemas.microsoft.com/office/drawing/2014/main" val="1231705952"/>
                      </a:ext>
                    </a:extLst>
                  </a:tr>
                </a:tbl>
              </a:graphicData>
            </a:graphic>
          </p:graphicFrame>
        </mc:Choice>
        <mc:Fallback xmlns="">
          <p:graphicFrame>
            <p:nvGraphicFramePr>
              <p:cNvPr id="10" name="Table 9">
                <a:extLst>
                  <a:ext uri="{FF2B5EF4-FFF2-40B4-BE49-F238E27FC236}">
                    <a16:creationId xmlns:a16="http://schemas.microsoft.com/office/drawing/2014/main" id="{C2E7DA46-5BE6-4086-99B2-CE62BDFB1179}"/>
                  </a:ext>
                </a:extLst>
              </p:cNvPr>
              <p:cNvGraphicFramePr>
                <a:graphicFrameLocks noGrp="1"/>
              </p:cNvGraphicFramePr>
              <p:nvPr>
                <p:extLst>
                  <p:ext uri="{D42A27DB-BD31-4B8C-83A1-F6EECF244321}">
                    <p14:modId xmlns:p14="http://schemas.microsoft.com/office/powerpoint/2010/main" val="1343647517"/>
                  </p:ext>
                </p:extLst>
              </p:nvPr>
            </p:nvGraphicFramePr>
            <p:xfrm>
              <a:off x="628716" y="2935286"/>
              <a:ext cx="3436620" cy="2286000"/>
            </p:xfrm>
            <a:graphic>
              <a:graphicData uri="http://schemas.openxmlformats.org/drawingml/2006/table">
                <a:tbl>
                  <a:tblPr bandRow="1">
                    <a:tableStyleId>{5C22544A-7EE6-4342-B048-85BDC9FD1C3A}</a:tableStyleId>
                  </a:tblPr>
                  <a:tblGrid>
                    <a:gridCol w="1874520">
                      <a:extLst>
                        <a:ext uri="{9D8B030D-6E8A-4147-A177-3AD203B41FA5}">
                          <a16:colId xmlns:a16="http://schemas.microsoft.com/office/drawing/2014/main" val="2115146737"/>
                        </a:ext>
                      </a:extLst>
                    </a:gridCol>
                    <a:gridCol w="546567">
                      <a:extLst>
                        <a:ext uri="{9D8B030D-6E8A-4147-A177-3AD203B41FA5}">
                          <a16:colId xmlns:a16="http://schemas.microsoft.com/office/drawing/2014/main" val="286052652"/>
                        </a:ext>
                      </a:extLst>
                    </a:gridCol>
                    <a:gridCol w="1015533">
                      <a:extLst>
                        <a:ext uri="{9D8B030D-6E8A-4147-A177-3AD203B41FA5}">
                          <a16:colId xmlns:a16="http://schemas.microsoft.com/office/drawing/2014/main" val="1666562375"/>
                        </a:ext>
                      </a:extLst>
                    </a:gridCol>
                  </a:tblGrid>
                  <a:tr h="381000">
                    <a:tc>
                      <a:txBody>
                        <a:bodyPr/>
                        <a:lstStyle/>
                        <a:p>
                          <a:pPr algn="r"/>
                          <a:r>
                            <a:rPr lang="en-GB" sz="1900" dirty="0"/>
                            <a:t>Flow coefficient</a:t>
                          </a:r>
                        </a:p>
                      </a:txBody>
                      <a:tcPr/>
                    </a:tc>
                    <a:tc>
                      <a:txBody>
                        <a:bodyPr/>
                        <a:lstStyle/>
                        <a:p>
                          <a:endParaRPr lang="en-US"/>
                        </a:p>
                      </a:txBody>
                      <a:tcPr>
                        <a:blipFill>
                          <a:blip r:embed="rId4"/>
                          <a:stretch>
                            <a:fillRect l="-347191" t="-7937" r="-189888" b="-522222"/>
                          </a:stretch>
                        </a:blipFill>
                      </a:tcPr>
                    </a:tc>
                    <a:tc>
                      <a:txBody>
                        <a:bodyPr/>
                        <a:lstStyle/>
                        <a:p>
                          <a:r>
                            <a:rPr lang="en-GB" sz="1900" dirty="0"/>
                            <a:t>0.80</a:t>
                          </a:r>
                        </a:p>
                      </a:txBody>
                      <a:tcPr/>
                    </a:tc>
                    <a:extLst>
                      <a:ext uri="{0D108BD9-81ED-4DB2-BD59-A6C34878D82A}">
                        <a16:rowId xmlns:a16="http://schemas.microsoft.com/office/drawing/2014/main" val="220644598"/>
                      </a:ext>
                    </a:extLst>
                  </a:tr>
                  <a:tr h="38100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1900" dirty="0"/>
                            <a:t>Thrust</a:t>
                          </a:r>
                        </a:p>
                      </a:txBody>
                      <a:tcPr/>
                    </a:tc>
                    <a:tc>
                      <a:txBody>
                        <a:bodyPr/>
                        <a:lstStyle/>
                        <a:p>
                          <a:endParaRPr lang="en-US"/>
                        </a:p>
                      </a:txBody>
                      <a:tcPr>
                        <a:blipFill>
                          <a:blip r:embed="rId4"/>
                          <a:stretch>
                            <a:fillRect l="-347191" t="-109677" r="-189888" b="-430645"/>
                          </a:stretch>
                        </a:blipFill>
                      </a:tcPr>
                    </a:tc>
                    <a:tc>
                      <a:txBody>
                        <a:bodyPr/>
                        <a:lstStyle/>
                        <a:p>
                          <a:r>
                            <a:rPr lang="en-GB" sz="1900" dirty="0"/>
                            <a:t>10 N</a:t>
                          </a:r>
                        </a:p>
                      </a:txBody>
                      <a:tcPr/>
                    </a:tc>
                    <a:extLst>
                      <a:ext uri="{0D108BD9-81ED-4DB2-BD59-A6C34878D82A}">
                        <a16:rowId xmlns:a16="http://schemas.microsoft.com/office/drawing/2014/main" val="1845613299"/>
                      </a:ext>
                    </a:extLst>
                  </a:tr>
                  <a:tr h="381000">
                    <a:tc>
                      <a:txBody>
                        <a:bodyPr/>
                        <a:lstStyle/>
                        <a:p>
                          <a:pPr algn="r"/>
                          <a:r>
                            <a:rPr lang="en-GB" sz="1900" dirty="0"/>
                            <a:t>Casing radius </a:t>
                          </a:r>
                        </a:p>
                      </a:txBody>
                      <a:tcPr/>
                    </a:tc>
                    <a:tc>
                      <a:txBody>
                        <a:bodyPr/>
                        <a:lstStyle/>
                        <a:p>
                          <a:endParaRPr lang="en-US"/>
                        </a:p>
                      </a:txBody>
                      <a:tcPr>
                        <a:blipFill>
                          <a:blip r:embed="rId4"/>
                          <a:stretch>
                            <a:fillRect l="-347191" t="-206349" r="-189888" b="-323810"/>
                          </a:stretch>
                        </a:blipFill>
                      </a:tcPr>
                    </a:tc>
                    <a:tc>
                      <a:txBody>
                        <a:bodyPr/>
                        <a:lstStyle/>
                        <a:p>
                          <a:r>
                            <a:rPr lang="en-GB" sz="1900" dirty="0"/>
                            <a:t>60 mm</a:t>
                          </a:r>
                        </a:p>
                      </a:txBody>
                      <a:tcPr/>
                    </a:tc>
                    <a:extLst>
                      <a:ext uri="{0D108BD9-81ED-4DB2-BD59-A6C34878D82A}">
                        <a16:rowId xmlns:a16="http://schemas.microsoft.com/office/drawing/2014/main" val="3485276660"/>
                      </a:ext>
                    </a:extLst>
                  </a:tr>
                  <a:tr h="381000">
                    <a:tc>
                      <a:txBody>
                        <a:bodyPr/>
                        <a:lstStyle/>
                        <a:p>
                          <a:pPr algn="r"/>
                          <a:r>
                            <a:rPr lang="en-GB" sz="1900" dirty="0"/>
                            <a:t>Hub radius </a:t>
                          </a:r>
                        </a:p>
                      </a:txBody>
                      <a:tcPr/>
                    </a:tc>
                    <a:tc>
                      <a:txBody>
                        <a:bodyPr/>
                        <a:lstStyle/>
                        <a:p>
                          <a:endParaRPr lang="en-US"/>
                        </a:p>
                      </a:txBody>
                      <a:tcPr>
                        <a:blipFill>
                          <a:blip r:embed="rId4"/>
                          <a:stretch>
                            <a:fillRect l="-347191" t="-306349" r="-189888" b="-223810"/>
                          </a:stretch>
                        </a:blipFill>
                      </a:tcPr>
                    </a:tc>
                    <a:tc>
                      <a:txBody>
                        <a:bodyPr/>
                        <a:lstStyle/>
                        <a:p>
                          <a:r>
                            <a:rPr lang="en-GB" sz="1900" dirty="0"/>
                            <a:t>20 mm</a:t>
                          </a:r>
                        </a:p>
                      </a:txBody>
                      <a:tcPr/>
                    </a:tc>
                    <a:extLst>
                      <a:ext uri="{0D108BD9-81ED-4DB2-BD59-A6C34878D82A}">
                        <a16:rowId xmlns:a16="http://schemas.microsoft.com/office/drawing/2014/main" val="356182395"/>
                      </a:ext>
                    </a:extLst>
                  </a:tr>
                  <a:tr h="381000">
                    <a:tc>
                      <a:txBody>
                        <a:bodyPr/>
                        <a:lstStyle/>
                        <a:p>
                          <a:pPr algn="r"/>
                          <a:r>
                            <a:rPr lang="en-GB" sz="1900" dirty="0"/>
                            <a:t>Exit area ratio</a:t>
                          </a:r>
                        </a:p>
                      </a:txBody>
                      <a:tcPr/>
                    </a:tc>
                    <a:tc>
                      <a:txBody>
                        <a:bodyPr/>
                        <a:lstStyle/>
                        <a:p>
                          <a:endParaRPr lang="en-US"/>
                        </a:p>
                      </a:txBody>
                      <a:tcPr>
                        <a:blipFill>
                          <a:blip r:embed="rId4"/>
                          <a:stretch>
                            <a:fillRect l="-347191" t="-412903" r="-189888" b="-127419"/>
                          </a:stretch>
                        </a:blipFill>
                      </a:tcPr>
                    </a:tc>
                    <a:tc>
                      <a:txBody>
                        <a:bodyPr/>
                        <a:lstStyle/>
                        <a:p>
                          <a:r>
                            <a:rPr lang="en-GB" sz="1900" dirty="0"/>
                            <a:t>1.1</a:t>
                          </a:r>
                        </a:p>
                      </a:txBody>
                      <a:tcPr/>
                    </a:tc>
                    <a:extLst>
                      <a:ext uri="{0D108BD9-81ED-4DB2-BD59-A6C34878D82A}">
                        <a16:rowId xmlns:a16="http://schemas.microsoft.com/office/drawing/2014/main" val="832736021"/>
                      </a:ext>
                    </a:extLst>
                  </a:tr>
                  <a:tr h="381000">
                    <a:tc>
                      <a:txBody>
                        <a:bodyPr/>
                        <a:lstStyle/>
                        <a:p>
                          <a:pPr algn="r"/>
                          <a:r>
                            <a:rPr lang="en-GB" sz="1900" dirty="0"/>
                            <a:t>RPM</a:t>
                          </a:r>
                        </a:p>
                      </a:txBody>
                      <a:tcPr/>
                    </a:tc>
                    <a:tc>
                      <a:txBody>
                        <a:bodyPr/>
                        <a:lstStyle/>
                        <a:p>
                          <a:pPr algn="ctr"/>
                          <a:r>
                            <a:rPr lang="el-GR" sz="1900" dirty="0"/>
                            <a:t>Ω</a:t>
                          </a:r>
                          <a:endParaRPr lang="en-GB" sz="1900" dirty="0"/>
                        </a:p>
                      </a:txBody>
                      <a:tcPr/>
                    </a:tc>
                    <a:tc>
                      <a:txBody>
                        <a:bodyPr/>
                        <a:lstStyle/>
                        <a:p>
                          <a:r>
                            <a:rPr lang="en-GB" sz="1900" dirty="0"/>
                            <a:t>7900</a:t>
                          </a:r>
                        </a:p>
                      </a:txBody>
                      <a:tcPr/>
                    </a:tc>
                    <a:extLst>
                      <a:ext uri="{0D108BD9-81ED-4DB2-BD59-A6C34878D82A}">
                        <a16:rowId xmlns:a16="http://schemas.microsoft.com/office/drawing/2014/main" val="1231705952"/>
                      </a:ext>
                    </a:extLst>
                  </a:tr>
                </a:tbl>
              </a:graphicData>
            </a:graphic>
          </p:graphicFrame>
        </mc:Fallback>
      </mc:AlternateContent>
    </p:spTree>
    <p:extLst>
      <p:ext uri="{BB962C8B-B14F-4D97-AF65-F5344CB8AC3E}">
        <p14:creationId xmlns:p14="http://schemas.microsoft.com/office/powerpoint/2010/main" val="514948725"/>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13400</TotalTime>
  <Words>1819</Words>
  <Application>Microsoft Office PowerPoint</Application>
  <PresentationFormat>On-screen Show (4:3)</PresentationFormat>
  <Paragraphs>248</Paragraphs>
  <Slides>22</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 Math</vt:lpstr>
      <vt:lpstr>blank</vt:lpstr>
      <vt:lpstr>eVTOL Flying Testbed</vt:lpstr>
      <vt:lpstr>Benefits of Ducted Fans vs Propellors</vt:lpstr>
      <vt:lpstr>Devising a Suitable Performance Metric</vt:lpstr>
      <vt:lpstr>Project Aims</vt:lpstr>
      <vt:lpstr>Design Methods</vt:lpstr>
      <vt:lpstr>Generating Velocities and Flow Angles </vt:lpstr>
      <vt:lpstr>Generating Chord and Diffusion Factor Distributions</vt:lpstr>
      <vt:lpstr>Chosen Design</vt:lpstr>
      <vt:lpstr>Chosen Design</vt:lpstr>
      <vt:lpstr>Measuring RPM, Power, Pressure, Thrust</vt:lpstr>
      <vt:lpstr>RPM Measurement</vt:lpstr>
      <vt:lpstr>Power Measurement</vt:lpstr>
      <vt:lpstr>Pressure Measurement</vt:lpstr>
      <vt:lpstr>Thrust Measurement</vt:lpstr>
      <vt:lpstr>Validating Ducted Fans against Propellors</vt:lpstr>
      <vt:lpstr>Obtaining Ducted Fan Characteristic by Varying σ</vt:lpstr>
      <vt:lpstr>Inaugural Whittle Lab Test Flight!!</vt:lpstr>
      <vt:lpstr>Summary</vt:lpstr>
      <vt:lpstr>eVTOL Flying Testbed</vt:lpstr>
      <vt:lpstr>PowerPoint Presentation</vt:lpstr>
      <vt:lpstr>‘Opening the Throttle’</vt:lpstr>
      <vt:lpstr>Separation at Inlet</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 Grimshaw</dc:creator>
  <cp:lastModifiedBy>Sam</cp:lastModifiedBy>
  <cp:revision>1688</cp:revision>
  <cp:lastPrinted>2012-12-13T15:48:07Z</cp:lastPrinted>
  <dcterms:created xsi:type="dcterms:W3CDTF">2008-03-27T10:29:55Z</dcterms:created>
  <dcterms:modified xsi:type="dcterms:W3CDTF">2020-12-03T16:19:20Z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